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6"/>
  </p:notesMasterIdLst>
  <p:sldIdLst>
    <p:sldId id="296" r:id="rId2"/>
    <p:sldId id="443" r:id="rId3"/>
    <p:sldId id="453" r:id="rId4"/>
    <p:sldId id="446" r:id="rId5"/>
    <p:sldId id="447" r:id="rId6"/>
    <p:sldId id="448" r:id="rId7"/>
    <p:sldId id="456" r:id="rId8"/>
    <p:sldId id="452" r:id="rId9"/>
    <p:sldId id="444" r:id="rId10"/>
    <p:sldId id="428" r:id="rId11"/>
    <p:sldId id="412" r:id="rId12"/>
    <p:sldId id="415" r:id="rId13"/>
    <p:sldId id="457" r:id="rId14"/>
    <p:sldId id="458" r:id="rId1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4" pos="240" userDrawn="1">
          <p15:clr>
            <a:srgbClr val="A4A3A4"/>
          </p15:clr>
        </p15:guide>
        <p15:guide id="5" pos="3024" userDrawn="1">
          <p15:clr>
            <a:srgbClr val="A4A3A4"/>
          </p15:clr>
        </p15:guide>
        <p15:guide id="6" pos="3120" userDrawn="1">
          <p15:clr>
            <a:srgbClr val="A4A3A4"/>
          </p15:clr>
        </p15:guide>
        <p15:guide id="7" pos="5978" userDrawn="1">
          <p15:clr>
            <a:srgbClr val="A4A3A4"/>
          </p15:clr>
        </p15:guide>
        <p15:guide id="8" pos="3216" userDrawn="1">
          <p15:clr>
            <a:srgbClr val="A4A3A4"/>
          </p15:clr>
        </p15:guide>
        <p15:guide id="9" orient="horz" pos="527" userDrawn="1">
          <p15:clr>
            <a:srgbClr val="A4A3A4"/>
          </p15:clr>
        </p15:guide>
        <p15:guide id="10" orient="horz" pos="4144" userDrawn="1">
          <p15:clr>
            <a:srgbClr val="A4A3A4"/>
          </p15:clr>
        </p15:guide>
        <p15:guide id="11" pos="4335" userDrawn="1">
          <p15:clr>
            <a:srgbClr val="A4A3A4"/>
          </p15:clr>
        </p15:guide>
        <p15:guide id="12" pos="190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434"/>
    <a:srgbClr val="F5CBD2"/>
    <a:srgbClr val="3AA1C5"/>
    <a:srgbClr val="D62941"/>
    <a:srgbClr val="FCEDC4"/>
    <a:srgbClr val="CCE6F4"/>
    <a:srgbClr val="F3B70D"/>
    <a:srgbClr val="D72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p:restoredTop sz="94692"/>
  </p:normalViewPr>
  <p:slideViewPr>
    <p:cSldViewPr snapToGrid="0" snapToObjects="1" showGuides="1">
      <p:cViewPr varScale="1">
        <p:scale>
          <a:sx n="39" d="100"/>
          <a:sy n="39" d="100"/>
        </p:scale>
        <p:origin x="768" y="48"/>
      </p:cViewPr>
      <p:guideLst>
        <p:guide orient="horz" pos="2341"/>
        <p:guide pos="240"/>
        <p:guide pos="3024"/>
        <p:guide pos="3120"/>
        <p:guide pos="5978"/>
        <p:guide pos="3216"/>
        <p:guide orient="horz" pos="527"/>
        <p:guide orient="horz" pos="4144"/>
        <p:guide pos="4335"/>
        <p:guide pos="1901"/>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showGuides="1">
      <p:cViewPr varScale="1">
        <p:scale>
          <a:sx n="91" d="100"/>
          <a:sy n="91" d="100"/>
        </p:scale>
        <p:origin x="2936"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1FD84-9707-4226-ACC6-705071E8866F}" type="datetimeFigureOut">
              <a:rPr kumimoji="1" lang="ja-JP" altLang="en-US" smtClean="0"/>
              <a:t>2024/11/27</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EB165-BFA4-434B-B41F-117969611CC0}" type="slidenum">
              <a:rPr kumimoji="1" lang="ja-JP" altLang="en-US" smtClean="0"/>
              <a:t>‹#›</a:t>
            </a:fld>
            <a:endParaRPr kumimoji="1" lang="ja-JP" altLang="en-US"/>
          </a:p>
        </p:txBody>
      </p:sp>
    </p:spTree>
    <p:extLst>
      <p:ext uri="{BB962C8B-B14F-4D97-AF65-F5344CB8AC3E}">
        <p14:creationId xmlns:p14="http://schemas.microsoft.com/office/powerpoint/2010/main" val="2171841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1619" y="2873150"/>
            <a:ext cx="1322762" cy="1111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806238" y="42714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219745" y="-156866"/>
            <a:ext cx="6741121" cy="576263"/>
          </a:xfrm>
          <a:prstGeom prst="rect">
            <a:avLst/>
          </a:prstGeom>
        </p:spPr>
        <p:txBody>
          <a:bodyPr anchor="b">
            <a:normAutofit/>
          </a:bodyPr>
          <a:lstStyle>
            <a:lvl1pPr marL="0" indent="0">
              <a:buFontTx/>
              <a:buNone/>
              <a:defRPr sz="1600" b="1" i="0" spc="0">
                <a:solidFill>
                  <a:srgbClr val="323434"/>
                </a:solidFill>
                <a:latin typeface="MS UI Gothic" charset="-128"/>
                <a:ea typeface="MS UI Gothic" charset="-128"/>
                <a:cs typeface="MS UI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sp>
        <p:nvSpPr>
          <p:cNvPr id="5" name="Slide Number Placeholder 5"/>
          <p:cNvSpPr>
            <a:spLocks noGrp="1"/>
          </p:cNvSpPr>
          <p:nvPr>
            <p:ph type="sldNum" sz="quarter" idx="12"/>
          </p:nvPr>
        </p:nvSpPr>
        <p:spPr>
          <a:xfrm>
            <a:off x="4729014" y="651190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sp>
        <p:nvSpPr>
          <p:cNvPr id="6" name="正方形/長方形 5"/>
          <p:cNvSpPr/>
          <p:nvPr userDrawn="1"/>
        </p:nvSpPr>
        <p:spPr>
          <a:xfrm>
            <a:off x="7026924" y="6594981"/>
            <a:ext cx="2708956" cy="215444"/>
          </a:xfrm>
          <a:prstGeom prst="rect">
            <a:avLst/>
          </a:prstGeom>
        </p:spPr>
        <p:txBody>
          <a:bodyPr wrap="square">
            <a:spAutoFit/>
          </a:bodyPr>
          <a:lstStyle/>
          <a:p>
            <a:pPr algn="r"/>
            <a:r>
              <a:rPr lang="ja-JP" altLang="en-US" sz="800" dirty="0">
                <a:solidFill>
                  <a:srgbClr val="323434"/>
                </a:solidFill>
                <a:latin typeface="MS UI Gothic" charset="-128"/>
                <a:ea typeface="MS UI Gothic" charset="-128"/>
                <a:cs typeface="MS UI Gothic" charset="-128"/>
              </a:rPr>
              <a:t>Link and Motivation Inc. All rights reserved. 不許複製</a:t>
            </a: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329" y="6505377"/>
            <a:ext cx="959900" cy="234990"/>
          </a:xfrm>
          <a:prstGeom prst="rect">
            <a:avLst/>
          </a:prstGeom>
        </p:spPr>
      </p:pic>
    </p:spTree>
  </p:cSld>
  <p:clrMapOvr>
    <a:masterClrMapping/>
  </p:clrMapOvr>
  <p:extLst>
    <p:ext uri="{DCECCB84-F9BA-43D5-87BE-67443E8EF086}">
      <p15:sldGuideLst xmlns:p15="http://schemas.microsoft.com/office/powerpoint/2012/main">
        <p15:guide id="1" pos="3120" userDrawn="1">
          <p15:clr>
            <a:srgbClr val="FBAE40"/>
          </p15:clr>
        </p15:guide>
        <p15:guide id="2" pos="172" userDrawn="1">
          <p15:clr>
            <a:srgbClr val="FBAE40"/>
          </p15:clr>
        </p15:guide>
        <p15:guide id="3" pos="6068" userDrawn="1">
          <p15:clr>
            <a:srgbClr val="FBAE40"/>
          </p15:clr>
        </p15:guide>
        <p15:guide id="4" orient="horz" pos="2160" userDrawn="1">
          <p15:clr>
            <a:srgbClr val="FBAE40"/>
          </p15:clr>
        </p15:guide>
        <p15:guide id="5" orient="horz" pos="73" userDrawn="1">
          <p15:clr>
            <a:srgbClr val="FBAE40"/>
          </p15:clr>
        </p15:guide>
        <p15:guide id="6" orient="horz" pos="42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1057698" y="49858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116879" y="-178026"/>
            <a:ext cx="6741121" cy="576263"/>
          </a:xfrm>
          <a:prstGeom prst="rect">
            <a:avLst/>
          </a:prstGeom>
        </p:spPr>
        <p:txBody>
          <a:bodyPr anchor="b">
            <a:normAutofit/>
          </a:bodyPr>
          <a:lstStyle>
            <a:lvl1pPr marL="0" indent="0">
              <a:buFontTx/>
              <a:buNone/>
              <a:defRPr sz="1600" b="1" i="0" spc="0">
                <a:solidFill>
                  <a:srgbClr val="323434"/>
                </a:solidFill>
                <a:latin typeface="Yu Gothic" charset="-128"/>
                <a:ea typeface="Yu Gothic" charset="-128"/>
                <a:cs typeface="Yu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cxnSp>
        <p:nvCxnSpPr>
          <p:cNvPr id="4" name="直線コネクタ 3"/>
          <p:cNvCxnSpPr>
            <a:endCxn id="5" idx="0"/>
          </p:cNvCxnSpPr>
          <p:nvPr userDrawn="1"/>
        </p:nvCxnSpPr>
        <p:spPr>
          <a:xfrm>
            <a:off x="4953000" y="805543"/>
            <a:ext cx="0" cy="574064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729014" y="654619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grpSp>
        <p:nvGrpSpPr>
          <p:cNvPr id="3" name="図形グループ 2"/>
          <p:cNvGrpSpPr/>
          <p:nvPr userDrawn="1"/>
        </p:nvGrpSpPr>
        <p:grpSpPr>
          <a:xfrm>
            <a:off x="227258" y="805543"/>
            <a:ext cx="9451485" cy="5907773"/>
            <a:chOff x="219919" y="805543"/>
            <a:chExt cx="9451485" cy="5907773"/>
          </a:xfrm>
        </p:grpSpPr>
        <p:sp>
          <p:nvSpPr>
            <p:cNvPr id="2" name="正方形/長方形 1"/>
            <p:cNvSpPr/>
            <p:nvPr userDrawn="1"/>
          </p:nvSpPr>
          <p:spPr>
            <a:xfrm>
              <a:off x="219919" y="805543"/>
              <a:ext cx="4509095" cy="590777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5162309" y="805543"/>
              <a:ext cx="4509095" cy="590777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extLst>
    <p:ext uri="{DCECCB84-F9BA-43D5-87BE-67443E8EF086}">
      <p15:sldGuideLst xmlns:p15="http://schemas.microsoft.com/office/powerpoint/2012/main">
        <p15:guide id="1" pos="1560" userDrawn="1">
          <p15:clr>
            <a:srgbClr val="FBAE40"/>
          </p15:clr>
        </p15:guide>
        <p15:guide id="2" pos="46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806238" y="42714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219745" y="-156866"/>
            <a:ext cx="6741121" cy="576263"/>
          </a:xfrm>
          <a:prstGeom prst="rect">
            <a:avLst/>
          </a:prstGeom>
        </p:spPr>
        <p:txBody>
          <a:bodyPr anchor="b">
            <a:normAutofit/>
          </a:bodyPr>
          <a:lstStyle>
            <a:lvl1pPr marL="0" indent="0">
              <a:buFontTx/>
              <a:buNone/>
              <a:defRPr sz="1600" b="1" i="0" spc="0">
                <a:solidFill>
                  <a:srgbClr val="323434"/>
                </a:solidFill>
                <a:latin typeface="MS UI Gothic" charset="-128"/>
                <a:ea typeface="MS UI Gothic" charset="-128"/>
                <a:cs typeface="MS UI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sp>
        <p:nvSpPr>
          <p:cNvPr id="5" name="Slide Number Placeholder 5"/>
          <p:cNvSpPr>
            <a:spLocks noGrp="1"/>
          </p:cNvSpPr>
          <p:nvPr>
            <p:ph type="sldNum" sz="quarter" idx="12"/>
          </p:nvPr>
        </p:nvSpPr>
        <p:spPr>
          <a:xfrm>
            <a:off x="4729014" y="651190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sp>
        <p:nvSpPr>
          <p:cNvPr id="6" name="正方形/長方形 5"/>
          <p:cNvSpPr/>
          <p:nvPr userDrawn="1"/>
        </p:nvSpPr>
        <p:spPr>
          <a:xfrm>
            <a:off x="7026924" y="6594981"/>
            <a:ext cx="2708956" cy="215444"/>
          </a:xfrm>
          <a:prstGeom prst="rect">
            <a:avLst/>
          </a:prstGeom>
        </p:spPr>
        <p:txBody>
          <a:bodyPr wrap="square">
            <a:spAutoFit/>
          </a:bodyPr>
          <a:lstStyle/>
          <a:p>
            <a:pPr algn="r"/>
            <a:r>
              <a:rPr lang="ja-JP" altLang="en-US" sz="800" dirty="0">
                <a:solidFill>
                  <a:srgbClr val="323434"/>
                </a:solidFill>
                <a:latin typeface="MS UI Gothic" charset="-128"/>
                <a:ea typeface="MS UI Gothic" charset="-128"/>
                <a:cs typeface="MS UI Gothic" charset="-128"/>
              </a:rPr>
              <a:t>Link and Motivation Inc. All rights reserved. 不許複製</a:t>
            </a: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329" y="6505377"/>
            <a:ext cx="959900" cy="234990"/>
          </a:xfrm>
          <a:prstGeom prst="rect">
            <a:avLst/>
          </a:prstGeom>
        </p:spPr>
      </p:pic>
    </p:spTree>
    <p:extLst>
      <p:ext uri="{BB962C8B-B14F-4D97-AF65-F5344CB8AC3E}">
        <p14:creationId xmlns:p14="http://schemas.microsoft.com/office/powerpoint/2010/main" val="941916122"/>
      </p:ext>
    </p:extLst>
  </p:cSld>
  <p:clrMapOvr>
    <a:masterClrMapping/>
  </p:clrMapOvr>
  <p:extLst>
    <p:ext uri="{DCECCB84-F9BA-43D5-87BE-67443E8EF086}">
      <p15:sldGuideLst xmlns:p15="http://schemas.microsoft.com/office/powerpoint/2012/main">
        <p15:guide id="1" pos="3120">
          <p15:clr>
            <a:srgbClr val="FBAE40"/>
          </p15:clr>
        </p15:guide>
        <p15:guide id="2" pos="172">
          <p15:clr>
            <a:srgbClr val="FBAE40"/>
          </p15:clr>
        </p15:guide>
        <p15:guide id="3" pos="6068">
          <p15:clr>
            <a:srgbClr val="FBAE40"/>
          </p15:clr>
        </p15:guide>
        <p15:guide id="4" orient="horz" pos="2160">
          <p15:clr>
            <a:srgbClr val="FBAE40"/>
          </p15:clr>
        </p15:guide>
        <p15:guide id="5" orient="horz" pos="73">
          <p15:clr>
            <a:srgbClr val="FBAE40"/>
          </p15:clr>
        </p15:guide>
        <p15:guide id="6" orient="horz" pos="424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C5299-71B8-6841-B01D-0ADB919FE348}" type="slidenum">
              <a:rPr kumimoji="1" lang="ja-JP" altLang="en-US" smtClean="0"/>
              <a:t>‹#›</a:t>
            </a:fld>
            <a:endParaRPr kumimoji="1" lang="ja-JP" altLang="en-US"/>
          </a:p>
        </p:txBody>
      </p:sp>
    </p:spTree>
    <p:extLst>
      <p:ext uri="{BB962C8B-B14F-4D97-AF65-F5344CB8AC3E}">
        <p14:creationId xmlns:p14="http://schemas.microsoft.com/office/powerpoint/2010/main" val="151421805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0" r:id="rId3"/>
    <p:sldLayoutId id="2147483673" r:id="rId4"/>
    <p:sldLayoutId id="2147483675"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図形グループ 34"/>
          <p:cNvGrpSpPr/>
          <p:nvPr/>
        </p:nvGrpSpPr>
        <p:grpSpPr>
          <a:xfrm>
            <a:off x="2557166" y="1435621"/>
            <a:ext cx="4791696" cy="3986758"/>
            <a:chOff x="2557166" y="1547128"/>
            <a:chExt cx="4791696" cy="3986758"/>
          </a:xfrm>
        </p:grpSpPr>
        <p:sp>
          <p:nvSpPr>
            <p:cNvPr id="30" name="テキスト ボックス 29"/>
            <p:cNvSpPr txBox="1"/>
            <p:nvPr/>
          </p:nvSpPr>
          <p:spPr>
            <a:xfrm>
              <a:off x="3465011" y="5164554"/>
              <a:ext cx="2975979" cy="369332"/>
            </a:xfrm>
            <a:prstGeom prst="rect">
              <a:avLst/>
            </a:prstGeom>
            <a:noFill/>
          </p:spPr>
          <p:txBody>
            <a:bodyPr wrap="square" rtlCol="0" anchor="ctr">
              <a:spAutoFit/>
            </a:bodyPr>
            <a:lstStyle/>
            <a:p>
              <a:pPr algn="ctr"/>
              <a:r>
                <a:rPr lang="en-US" altLang="ja-JP" dirty="0">
                  <a:solidFill>
                    <a:srgbClr val="323434"/>
                  </a:solidFill>
                  <a:latin typeface="MS UI Gothic" charset="-128"/>
                  <a:ea typeface="MS UI Gothic" charset="-128"/>
                  <a:cs typeface="MS UI Gothic" charset="-128"/>
                </a:rPr>
                <a:t>20</a:t>
              </a:r>
              <a:r>
                <a:rPr lang="ja-JP" altLang="en-US" dirty="0">
                  <a:solidFill>
                    <a:srgbClr val="323434"/>
                  </a:solidFill>
                  <a:latin typeface="MS UI Gothic" charset="-128"/>
                  <a:ea typeface="MS UI Gothic" charset="-128"/>
                  <a:cs typeface="MS UI Gothic" charset="-128"/>
                </a:rPr>
                <a:t>〇〇</a:t>
              </a:r>
              <a:r>
                <a:rPr lang="en-US" altLang="ja-JP" dirty="0">
                  <a:solidFill>
                    <a:srgbClr val="323434"/>
                  </a:solidFill>
                  <a:latin typeface="MS UI Gothic" charset="-128"/>
                  <a:ea typeface="MS UI Gothic" charset="-128"/>
                  <a:cs typeface="MS UI Gothic" charset="-128"/>
                </a:rPr>
                <a:t>/</a:t>
              </a:r>
              <a:r>
                <a:rPr lang="ja-JP" altLang="en-US" dirty="0">
                  <a:solidFill>
                    <a:srgbClr val="323434"/>
                  </a:solidFill>
                  <a:latin typeface="MS UI Gothic" charset="-128"/>
                  <a:ea typeface="MS UI Gothic" charset="-128"/>
                  <a:cs typeface="MS UI Gothic" charset="-128"/>
                </a:rPr>
                <a:t>〇〇</a:t>
              </a:r>
              <a:r>
                <a:rPr lang="en-US" altLang="ja-JP" dirty="0">
                  <a:solidFill>
                    <a:srgbClr val="323434"/>
                  </a:solidFill>
                  <a:latin typeface="MS UI Gothic" charset="-128"/>
                  <a:ea typeface="MS UI Gothic" charset="-128"/>
                  <a:cs typeface="MS UI Gothic" charset="-128"/>
                </a:rPr>
                <a:t>/</a:t>
              </a:r>
              <a:r>
                <a:rPr lang="ja-JP" altLang="en-US" dirty="0">
                  <a:solidFill>
                    <a:srgbClr val="323434"/>
                  </a:solidFill>
                  <a:latin typeface="MS UI Gothic" charset="-128"/>
                  <a:ea typeface="MS UI Gothic" charset="-128"/>
                  <a:cs typeface="MS UI Gothic" charset="-128"/>
                </a:rPr>
                <a:t>〇〇</a:t>
              </a:r>
            </a:p>
          </p:txBody>
        </p:sp>
        <p:grpSp>
          <p:nvGrpSpPr>
            <p:cNvPr id="34" name="図形グループ 33"/>
            <p:cNvGrpSpPr/>
            <p:nvPr/>
          </p:nvGrpSpPr>
          <p:grpSpPr>
            <a:xfrm>
              <a:off x="2557166" y="1547128"/>
              <a:ext cx="4791696" cy="984455"/>
              <a:chOff x="2557166" y="1324631"/>
              <a:chExt cx="4791696" cy="984455"/>
            </a:xfrm>
          </p:grpSpPr>
          <p:sp>
            <p:nvSpPr>
              <p:cNvPr id="32" name="テキスト ボックス 31"/>
              <p:cNvSpPr txBox="1"/>
              <p:nvPr/>
            </p:nvSpPr>
            <p:spPr>
              <a:xfrm>
                <a:off x="3937341" y="1324631"/>
                <a:ext cx="2031325" cy="461665"/>
              </a:xfrm>
              <a:prstGeom prst="rect">
                <a:avLst/>
              </a:prstGeom>
              <a:noFill/>
            </p:spPr>
            <p:txBody>
              <a:bodyPr wrap="none" rtlCol="0">
                <a:spAutoFit/>
              </a:bodyPr>
              <a:lstStyle/>
              <a:p>
                <a:pPr algn="ctr"/>
                <a:r>
                  <a:rPr lang="ja-JP" altLang="en-US" sz="2400" dirty="0">
                    <a:solidFill>
                      <a:srgbClr val="323434"/>
                    </a:solidFill>
                    <a:latin typeface="MS UI Gothic" charset="-128"/>
                    <a:ea typeface="MS UI Gothic" charset="-128"/>
                    <a:cs typeface="MS UI Gothic" charset="-128"/>
                  </a:rPr>
                  <a:t>株式会社○○</a:t>
                </a:r>
                <a:endParaRPr lang="en-US" altLang="ja-JP" sz="2400" dirty="0">
                  <a:solidFill>
                    <a:srgbClr val="323434"/>
                  </a:solidFill>
                  <a:latin typeface="MS UI Gothic" charset="-128"/>
                  <a:ea typeface="MS UI Gothic" charset="-128"/>
                  <a:cs typeface="MS UI Gothic" charset="-128"/>
                </a:endParaRPr>
              </a:p>
            </p:txBody>
          </p:sp>
          <p:sp>
            <p:nvSpPr>
              <p:cNvPr id="33" name="テキスト ボックス 32"/>
              <p:cNvSpPr txBox="1"/>
              <p:nvPr/>
            </p:nvSpPr>
            <p:spPr>
              <a:xfrm>
                <a:off x="2557166" y="1847421"/>
                <a:ext cx="4791696" cy="461665"/>
              </a:xfrm>
              <a:prstGeom prst="rect">
                <a:avLst/>
              </a:prstGeom>
              <a:noFill/>
            </p:spPr>
            <p:txBody>
              <a:bodyPr wrap="none" rtlCol="0">
                <a:spAutoFit/>
              </a:bodyPr>
              <a:lstStyle/>
              <a:p>
                <a:pPr algn="ctr"/>
                <a:r>
                  <a:rPr lang="ja-JP" altLang="en-US" sz="2400" dirty="0">
                    <a:solidFill>
                      <a:schemeClr val="tx1">
                        <a:lumMod val="65000"/>
                        <a:lumOff val="35000"/>
                      </a:schemeClr>
                    </a:solidFill>
                    <a:latin typeface="MS UI Gothic" charset="-128"/>
                    <a:ea typeface="MS UI Gothic" charset="-128"/>
                    <a:cs typeface="MS UI Gothic" charset="-128"/>
                  </a:rPr>
                  <a:t>組織診断</a:t>
                </a:r>
                <a:r>
                  <a:rPr lang="ja-JP" altLang="en-US" sz="2400" dirty="0">
                    <a:solidFill>
                      <a:srgbClr val="323434"/>
                    </a:solidFill>
                    <a:latin typeface="MS UI Gothic" charset="-128"/>
                    <a:ea typeface="MS UI Gothic" charset="-128"/>
                    <a:cs typeface="MS UI Gothic" charset="-128"/>
                  </a:rPr>
                  <a:t>サーベイ結果</a:t>
                </a:r>
                <a:r>
                  <a:rPr lang="en-US" altLang="ja-JP" sz="2400" dirty="0">
                    <a:solidFill>
                      <a:srgbClr val="323434"/>
                    </a:solidFill>
                    <a:latin typeface="MS UI Gothic" charset="-128"/>
                    <a:ea typeface="MS UI Gothic" charset="-128"/>
                    <a:cs typeface="MS UI Gothic" charset="-128"/>
                  </a:rPr>
                  <a:t>(</a:t>
                </a:r>
                <a:r>
                  <a:rPr lang="ja-JP" altLang="en-US" sz="2400" dirty="0">
                    <a:solidFill>
                      <a:srgbClr val="323434"/>
                    </a:solidFill>
                    <a:latin typeface="MS UI Gothic" charset="-128"/>
                    <a:ea typeface="MS UI Gothic" charset="-128"/>
                    <a:cs typeface="MS UI Gothic" charset="-128"/>
                  </a:rPr>
                  <a:t>全体</a:t>
                </a:r>
                <a:r>
                  <a:rPr lang="en-US" altLang="ja-JP" sz="2400" dirty="0">
                    <a:solidFill>
                      <a:srgbClr val="323434"/>
                    </a:solidFill>
                    <a:latin typeface="MS UI Gothic" charset="-128"/>
                    <a:ea typeface="MS UI Gothic" charset="-128"/>
                    <a:cs typeface="MS UI Gothic" charset="-128"/>
                  </a:rPr>
                  <a:t>)</a:t>
                </a:r>
                <a:r>
                  <a:rPr lang="ja-JP" altLang="en-US" sz="2400" dirty="0">
                    <a:solidFill>
                      <a:srgbClr val="323434"/>
                    </a:solidFill>
                    <a:latin typeface="MS UI Gothic" charset="-128"/>
                    <a:ea typeface="MS UI Gothic" charset="-128"/>
                    <a:cs typeface="MS UI Gothic" charset="-128"/>
                  </a:rPr>
                  <a:t>について</a:t>
                </a:r>
                <a:endParaRPr lang="en-US" altLang="ja-JP" sz="2400" dirty="0">
                  <a:solidFill>
                    <a:srgbClr val="323434"/>
                  </a:solidFill>
                  <a:latin typeface="MS UI Gothic" charset="-128"/>
                  <a:ea typeface="MS UI Gothic" charset="-128"/>
                  <a:cs typeface="MS UI Gothic" charset="-128"/>
                </a:endParaRPr>
              </a:p>
            </p:txBody>
          </p:sp>
        </p:grpSp>
      </p:grpSp>
      <p:pic>
        <p:nvPicPr>
          <p:cNvPr id="36" name="図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148" y="2861561"/>
            <a:ext cx="2183502" cy="1835098"/>
          </a:xfrm>
          <a:prstGeom prst="rect">
            <a:avLst/>
          </a:prstGeom>
        </p:spPr>
      </p:pic>
    </p:spTree>
    <p:extLst>
      <p:ext uri="{BB962C8B-B14F-4D97-AF65-F5344CB8AC3E}">
        <p14:creationId xmlns:p14="http://schemas.microsoft.com/office/powerpoint/2010/main" val="71439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エンプロイーエンゲージメントとは</a:t>
            </a:r>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10</a:t>
            </a:fld>
            <a:endParaRPr lang="ja-JP" altLang="en-US" dirty="0"/>
          </a:p>
        </p:txBody>
      </p:sp>
      <p:sp>
        <p:nvSpPr>
          <p:cNvPr id="4" name="Rectangle 3"/>
          <p:cNvSpPr>
            <a:spLocks noChangeArrowheads="1"/>
          </p:cNvSpPr>
          <p:nvPr/>
        </p:nvSpPr>
        <p:spPr bwMode="auto">
          <a:xfrm>
            <a:off x="586079" y="803864"/>
            <a:ext cx="8733842" cy="719137"/>
          </a:xfrm>
          <a:prstGeom prst="rect">
            <a:avLst/>
          </a:prstGeom>
          <a:solidFill>
            <a:schemeClr val="bg1">
              <a:lumMod val="95000"/>
            </a:schemeClr>
          </a:solidFill>
          <a:ln w="9525" algn="ctr">
            <a:solidFill>
              <a:schemeClr val="bg1">
                <a:lumMod val="50000"/>
              </a:schemeClr>
            </a:solidFill>
            <a:miter lim="800000"/>
            <a:headEnd/>
            <a:tailEnd/>
          </a:ln>
          <a:effectLst/>
        </p:spPr>
        <p:txBody>
          <a:bodyPr wrap="none" anchor="ctr"/>
          <a:lstStyle/>
          <a:p>
            <a:pPr lvl="0" algn="ctr"/>
            <a:r>
              <a:rPr lang="ja-JP" altLang="en-US" sz="1400" dirty="0">
                <a:solidFill>
                  <a:schemeClr val="tx1">
                    <a:lumMod val="65000"/>
                    <a:lumOff val="35000"/>
                  </a:schemeClr>
                </a:solidFill>
                <a:latin typeface="MS UI Gothic" charset="-128"/>
                <a:ea typeface="MS UI Gothic" charset="-128"/>
                <a:cs typeface="MS UI Gothic" charset="-128"/>
              </a:rPr>
              <a:t>「エンプロイーエンゲージメント」とは、</a:t>
            </a:r>
            <a:endParaRPr lang="en-US" altLang="ja-JP" sz="1400" dirty="0">
              <a:solidFill>
                <a:schemeClr val="tx1">
                  <a:lumMod val="65000"/>
                  <a:lumOff val="35000"/>
                </a:schemeClr>
              </a:solidFill>
              <a:latin typeface="MS UI Gothic" charset="-128"/>
              <a:ea typeface="MS UI Gothic" charset="-128"/>
              <a:cs typeface="MS UI Gothic" charset="-128"/>
            </a:endParaRPr>
          </a:p>
          <a:p>
            <a:pPr lvl="0" algn="ctr"/>
            <a:r>
              <a:rPr lang="ja-JP" altLang="en-US" sz="1400" dirty="0">
                <a:solidFill>
                  <a:schemeClr val="tx1">
                    <a:lumMod val="65000"/>
                    <a:lumOff val="35000"/>
                  </a:schemeClr>
                </a:solidFill>
                <a:latin typeface="MS UI Gothic" charset="-128"/>
                <a:ea typeface="MS UI Gothic" charset="-128"/>
                <a:cs typeface="MS UI Gothic" charset="-128"/>
              </a:rPr>
              <a:t>企業と従業員の相互理解・相思相愛度合いのことです。</a:t>
            </a:r>
            <a:endParaRPr lang="en-US" altLang="ja-JP" sz="1400" dirty="0">
              <a:solidFill>
                <a:schemeClr val="tx1">
                  <a:lumMod val="65000"/>
                  <a:lumOff val="35000"/>
                </a:schemeClr>
              </a:solidFill>
              <a:latin typeface="MS UI Gothic" charset="-128"/>
              <a:ea typeface="MS UI Gothic" charset="-128"/>
              <a:cs typeface="MS UI Gothic" charset="-128"/>
            </a:endParaRPr>
          </a:p>
        </p:txBody>
      </p:sp>
      <p:grpSp>
        <p:nvGrpSpPr>
          <p:cNvPr id="5" name="図形グループ 4"/>
          <p:cNvGrpSpPr/>
          <p:nvPr/>
        </p:nvGrpSpPr>
        <p:grpSpPr>
          <a:xfrm>
            <a:off x="1648335" y="3192793"/>
            <a:ext cx="6609331" cy="1192661"/>
            <a:chOff x="900787" y="1937577"/>
            <a:chExt cx="6609331" cy="1192661"/>
          </a:xfrm>
        </p:grpSpPr>
        <p:sp>
          <p:nvSpPr>
            <p:cNvPr id="6" name="テキスト ボックス 5"/>
            <p:cNvSpPr txBox="1"/>
            <p:nvPr/>
          </p:nvSpPr>
          <p:spPr>
            <a:xfrm>
              <a:off x="900787" y="1937577"/>
              <a:ext cx="3331361" cy="246221"/>
            </a:xfrm>
            <a:prstGeom prst="rect">
              <a:avLst/>
            </a:prstGeom>
            <a:noFill/>
          </p:spPr>
          <p:txBody>
            <a:bodyPr wrap="none" rtlCol="0">
              <a:spAutoFit/>
            </a:bodyPr>
            <a:lstStyle/>
            <a:p>
              <a:r>
                <a:rPr lang="ja-JP" altLang="en-US" sz="1000" b="1" dirty="0">
                  <a:solidFill>
                    <a:schemeClr val="tx1">
                      <a:lumMod val="65000"/>
                      <a:lumOff val="35000"/>
                    </a:schemeClr>
                  </a:solidFill>
                  <a:latin typeface="MS UI Gothic" charset="-128"/>
                  <a:ea typeface="MS UI Gothic" charset="-128"/>
                  <a:cs typeface="MS UI Gothic" charset="-128"/>
                </a:rPr>
                <a:t>■</a:t>
              </a:r>
              <a:r>
                <a:rPr lang="en-US" altLang="ja-JP" sz="1000" b="1" dirty="0">
                  <a:solidFill>
                    <a:schemeClr val="tx1">
                      <a:lumMod val="65000"/>
                      <a:lumOff val="35000"/>
                    </a:schemeClr>
                  </a:solidFill>
                  <a:latin typeface="MS UI Gothic" charset="-128"/>
                  <a:ea typeface="MS UI Gothic" charset="-128"/>
                  <a:cs typeface="MS UI Gothic" charset="-128"/>
                </a:rPr>
                <a:t> </a:t>
              </a:r>
              <a:r>
                <a:rPr lang="ja-JP" altLang="en-US" sz="1000" b="1" dirty="0">
                  <a:solidFill>
                    <a:schemeClr val="tx1">
                      <a:lumMod val="65000"/>
                      <a:lumOff val="35000"/>
                    </a:schemeClr>
                  </a:solidFill>
                  <a:latin typeface="MS UI Gothic" charset="-128"/>
                  <a:ea typeface="MS UI Gothic" charset="-128"/>
                  <a:cs typeface="MS UI Gothic" charset="-128"/>
                </a:rPr>
                <a:t>エンプロイーエンゲージメント</a:t>
              </a:r>
              <a:r>
                <a:rPr lang="en-US" altLang="ja-JP" sz="1000" b="1" dirty="0">
                  <a:solidFill>
                    <a:schemeClr val="tx1">
                      <a:lumMod val="65000"/>
                      <a:lumOff val="35000"/>
                    </a:schemeClr>
                  </a:solidFill>
                  <a:latin typeface="MS UI Gothic" charset="-128"/>
                  <a:ea typeface="MS UI Gothic" charset="-128"/>
                  <a:cs typeface="MS UI Gothic" charset="-128"/>
                </a:rPr>
                <a:t>(Employee Engagement)</a:t>
              </a:r>
              <a:r>
                <a:rPr lang="ja-JP" altLang="en-US" sz="1000" b="1" dirty="0">
                  <a:solidFill>
                    <a:schemeClr val="tx1">
                      <a:lumMod val="65000"/>
                      <a:lumOff val="35000"/>
                    </a:schemeClr>
                  </a:solidFill>
                  <a:latin typeface="MS UI Gothic" charset="-128"/>
                  <a:ea typeface="MS UI Gothic" charset="-128"/>
                  <a:cs typeface="MS UI Gothic" charset="-128"/>
                </a:rPr>
                <a:t>とは？</a:t>
              </a:r>
              <a:endParaRPr kumimoji="1" lang="ja-JP" altLang="en-US" sz="1000" b="1" dirty="0">
                <a:solidFill>
                  <a:schemeClr val="tx1">
                    <a:lumMod val="65000"/>
                    <a:lumOff val="35000"/>
                  </a:schemeClr>
                </a:solidFill>
                <a:latin typeface="MS UI Gothic" charset="-128"/>
                <a:ea typeface="MS UI Gothic" charset="-128"/>
                <a:cs typeface="MS UI Gothic" charset="-128"/>
              </a:endParaRPr>
            </a:p>
          </p:txBody>
        </p:sp>
        <p:grpSp>
          <p:nvGrpSpPr>
            <p:cNvPr id="7" name="図形グループ 6"/>
            <p:cNvGrpSpPr/>
            <p:nvPr/>
          </p:nvGrpSpPr>
          <p:grpSpPr>
            <a:xfrm>
              <a:off x="1757708" y="2322374"/>
              <a:ext cx="5752410" cy="807864"/>
              <a:chOff x="2402957" y="2333097"/>
              <a:chExt cx="5752410" cy="807864"/>
            </a:xfrm>
          </p:grpSpPr>
          <p:grpSp>
            <p:nvGrpSpPr>
              <p:cNvPr id="8" name="図形グループ 7"/>
              <p:cNvGrpSpPr/>
              <p:nvPr/>
            </p:nvGrpSpPr>
            <p:grpSpPr>
              <a:xfrm>
                <a:off x="2402957" y="2333097"/>
                <a:ext cx="5128867" cy="807864"/>
                <a:chOff x="2551813" y="2237404"/>
                <a:chExt cx="5128867" cy="807864"/>
              </a:xfrm>
            </p:grpSpPr>
            <p:sp>
              <p:nvSpPr>
                <p:cNvPr id="10" name="正方形/長方形 9"/>
                <p:cNvSpPr/>
                <p:nvPr/>
              </p:nvSpPr>
              <p:spPr>
                <a:xfrm>
                  <a:off x="2551813" y="2441281"/>
                  <a:ext cx="2015596" cy="400110"/>
                </a:xfrm>
                <a:prstGeom prst="rect">
                  <a:avLst/>
                </a:prstGeom>
              </p:spPr>
              <p:txBody>
                <a:bodyPr wrap="square">
                  <a:spAutoFit/>
                </a:bodyPr>
                <a:lstStyle/>
                <a:p>
                  <a:pPr algn="ctr" defTabSz="415509" hangingPunct="0">
                    <a:defRPr sz="3000" b="1">
                      <a:latin typeface="+mj-lt"/>
                      <a:ea typeface="+mj-ea"/>
                      <a:cs typeface="+mj-cs"/>
                      <a:sym typeface="Helvetica"/>
                    </a:defRPr>
                  </a:pPr>
                  <a:r>
                    <a:rPr kumimoji="0" lang="ja-JP" altLang="en-US" sz="1000" kern="0" dirty="0">
                      <a:solidFill>
                        <a:schemeClr val="tx1">
                          <a:lumMod val="65000"/>
                          <a:lumOff val="35000"/>
                        </a:schemeClr>
                      </a:solidFill>
                      <a:latin typeface="MS UI Gothic" charset="-128"/>
                      <a:ea typeface="MS UI Gothic" charset="-128"/>
                      <a:cs typeface="MS UI Gothic" charset="-128"/>
                      <a:sym typeface="Helvetica"/>
                    </a:rPr>
                    <a:t>エンプロイーエンゲージメント</a:t>
                  </a:r>
                  <a:endParaRPr kumimoji="0" lang="en-US" altLang="ja-JP" sz="1000" kern="0" dirty="0">
                    <a:solidFill>
                      <a:schemeClr val="tx1">
                        <a:lumMod val="65000"/>
                        <a:lumOff val="35000"/>
                      </a:schemeClr>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r>
                    <a:rPr kumimoji="0" lang="en-US" altLang="ja-JP" sz="1000" kern="0" dirty="0">
                      <a:solidFill>
                        <a:schemeClr val="tx1">
                          <a:lumMod val="65000"/>
                          <a:lumOff val="35000"/>
                        </a:schemeClr>
                      </a:solidFill>
                      <a:latin typeface="MS UI Gothic" charset="-128"/>
                      <a:ea typeface="MS UI Gothic" charset="-128"/>
                      <a:cs typeface="MS UI Gothic" charset="-128"/>
                      <a:sym typeface="Helvetica"/>
                    </a:rPr>
                    <a:t>(Employee Engagement)</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1" name="角丸四角形 10"/>
                <p:cNvSpPr/>
                <p:nvPr/>
              </p:nvSpPr>
              <p:spPr>
                <a:xfrm>
                  <a:off x="4699590" y="2237404"/>
                  <a:ext cx="2981090" cy="807864"/>
                </a:xfrm>
                <a:prstGeom prst="roundRect">
                  <a:avLst/>
                </a:prstGeom>
                <a:solidFill>
                  <a:schemeClr val="bg1"/>
                </a:solidFill>
                <a:ln w="38100">
                  <a:solidFill>
                    <a:srgbClr val="D7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509" hangingPunct="0">
                    <a:defRPr sz="3000" b="1">
                      <a:latin typeface="+mj-lt"/>
                      <a:ea typeface="+mj-ea"/>
                      <a:cs typeface="+mj-cs"/>
                      <a:sym typeface="Helvetica"/>
                    </a:defRPr>
                  </a:pPr>
                  <a:r>
                    <a:rPr kumimoji="0" lang="ja-JP" altLang="en-US" sz="1200" kern="0" dirty="0">
                      <a:solidFill>
                        <a:srgbClr val="D72942"/>
                      </a:solidFill>
                      <a:latin typeface="MS UI Gothic" charset="-128"/>
                      <a:ea typeface="MS UI Gothic" charset="-128"/>
                      <a:cs typeface="MS UI Gothic" charset="-128"/>
                      <a:sym typeface="Helvetica"/>
                    </a:rPr>
                    <a:t>企業と従業員の</a:t>
                  </a:r>
                  <a:endParaRPr kumimoji="0" lang="en-US" altLang="ja-JP" sz="1200" kern="0" dirty="0">
                    <a:solidFill>
                      <a:srgbClr val="D72942"/>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r>
                    <a:rPr kumimoji="0" lang="ja-JP" altLang="en-US" sz="1200" kern="0" dirty="0">
                      <a:solidFill>
                        <a:srgbClr val="D72942"/>
                      </a:solidFill>
                      <a:latin typeface="MS UI Gothic" charset="-128"/>
                      <a:ea typeface="MS UI Gothic" charset="-128"/>
                      <a:cs typeface="MS UI Gothic" charset="-128"/>
                      <a:sym typeface="Helvetica"/>
                    </a:rPr>
                    <a:t>相互理解・相思相愛度合い</a:t>
                  </a:r>
                  <a:endParaRPr kumimoji="0" lang="en-US" altLang="ja-JP" sz="1200" kern="0" dirty="0">
                    <a:solidFill>
                      <a:srgbClr val="D72942"/>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endParaRPr kumimoji="0" lang="en-US" altLang="ja-JP" sz="500" kern="0" dirty="0">
                    <a:solidFill>
                      <a:srgbClr val="D72942"/>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r>
                    <a:rPr kumimoji="0" lang="en-US" altLang="ja-JP" sz="1200" kern="0" dirty="0">
                      <a:solidFill>
                        <a:srgbClr val="D72942"/>
                      </a:solidFill>
                      <a:latin typeface="MS UI Gothic" charset="-128"/>
                      <a:ea typeface="MS UI Gothic" charset="-128"/>
                      <a:cs typeface="MS UI Gothic" charset="-128"/>
                      <a:sym typeface="Helvetica"/>
                    </a:rPr>
                    <a:t>(</a:t>
                  </a:r>
                  <a:r>
                    <a:rPr kumimoji="0" lang="ja-JP" altLang="en-US" sz="1200" kern="0" dirty="0">
                      <a:solidFill>
                        <a:srgbClr val="D72942"/>
                      </a:solidFill>
                      <a:latin typeface="MS UI Gothic" charset="-128"/>
                      <a:ea typeface="MS UI Gothic" charset="-128"/>
                      <a:cs typeface="MS UI Gothic" charset="-128"/>
                      <a:sym typeface="Helvetica"/>
                    </a:rPr>
                    <a:t>会社への愛着や、仕事への情熱の度合い</a:t>
                  </a:r>
                  <a:r>
                    <a:rPr kumimoji="0" lang="en-US" altLang="ja-JP" sz="1200" kern="0" dirty="0">
                      <a:solidFill>
                        <a:srgbClr val="D72942"/>
                      </a:solidFill>
                      <a:latin typeface="MS UI Gothic" charset="-128"/>
                      <a:ea typeface="MS UI Gothic" charset="-128"/>
                      <a:cs typeface="MS UI Gothic" charset="-128"/>
                      <a:sym typeface="Helvetica"/>
                    </a:rPr>
                    <a:t>)</a:t>
                  </a:r>
                  <a:endParaRPr kumimoji="1" lang="ja-JP" altLang="en-US" sz="1200" dirty="0">
                    <a:solidFill>
                      <a:srgbClr val="D72942"/>
                    </a:solidFill>
                    <a:latin typeface="MS UI Gothic" charset="-128"/>
                    <a:ea typeface="MS UI Gothic" charset="-128"/>
                    <a:cs typeface="MS UI Gothic" charset="-128"/>
                  </a:endParaRPr>
                </a:p>
              </p:txBody>
            </p:sp>
            <p:sp>
              <p:nvSpPr>
                <p:cNvPr id="12" name="等号 11"/>
                <p:cNvSpPr/>
                <p:nvPr/>
              </p:nvSpPr>
              <p:spPr>
                <a:xfrm>
                  <a:off x="4322861" y="2475139"/>
                  <a:ext cx="323567" cy="332395"/>
                </a:xfrm>
                <a:prstGeom prst="mathEqual">
                  <a:avLst>
                    <a:gd name="adj1" fmla="val 23520"/>
                    <a:gd name="adj2" fmla="val 1815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S UI Gothic" charset="-128"/>
                    <a:ea typeface="MS UI Gothic" charset="-128"/>
                    <a:cs typeface="MS UI Gothic" charset="-128"/>
                  </a:endParaRPr>
                </a:p>
              </p:txBody>
            </p:sp>
          </p:grpSp>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03101" y="2514462"/>
                <a:ext cx="552266" cy="552266"/>
              </a:xfrm>
              <a:prstGeom prst="rect">
                <a:avLst/>
              </a:prstGeom>
            </p:spPr>
          </p:pic>
        </p:grpSp>
      </p:grpSp>
    </p:spTree>
    <p:extLst>
      <p:ext uri="{BB962C8B-B14F-4D97-AF65-F5344CB8AC3E}">
        <p14:creationId xmlns:p14="http://schemas.microsoft.com/office/powerpoint/2010/main" val="45445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3"/>
          </p:nvPr>
        </p:nvSpPr>
        <p:spPr/>
        <p:txBody>
          <a:bodyPr/>
          <a:lstStyle/>
          <a:p>
            <a:r>
              <a:rPr lang="ja-JP" altLang="en-US" dirty="0">
                <a:solidFill>
                  <a:schemeClr val="tx1">
                    <a:lumMod val="65000"/>
                    <a:lumOff val="35000"/>
                  </a:schemeClr>
                </a:solidFill>
              </a:rPr>
              <a:t>組織診断</a:t>
            </a:r>
            <a:r>
              <a:rPr lang="ja-JP" altLang="en-US" dirty="0"/>
              <a:t>サーベイとは</a:t>
            </a:r>
            <a:endParaRPr kumimoji="1" lang="ja-JP" altLang="en-US" dirty="0"/>
          </a:p>
        </p:txBody>
      </p:sp>
      <p:sp>
        <p:nvSpPr>
          <p:cNvPr id="3" name="Slide Number Placeholder 5"/>
          <p:cNvSpPr txBox="1">
            <a:spLocks/>
          </p:cNvSpPr>
          <p:nvPr/>
        </p:nvSpPr>
        <p:spPr>
          <a:xfrm>
            <a:off x="4729014" y="6607023"/>
            <a:ext cx="447972" cy="381606"/>
          </a:xfrm>
          <a:prstGeom prst="rect">
            <a:avLst/>
          </a:prstGeom>
        </p:spPr>
        <p:txBody>
          <a:bodyPr/>
          <a:lstStyle>
            <a:defPPr>
              <a:defRPr lang="ja-JP"/>
            </a:defPPr>
            <a:lvl1pPr marL="0" algn="ctr" defTabSz="914400" rtl="0" eaLnBrk="1" latinLnBrk="0" hangingPunct="1">
              <a:defRPr kumimoji="1" sz="900" b="0" i="0" kern="1200" spc="0">
                <a:solidFill>
                  <a:srgbClr val="323434"/>
                </a:solidFill>
                <a:latin typeface="Yu Gothic Medium" charset="-128"/>
                <a:ea typeface="Yu Gothic Medium" charset="-128"/>
                <a:cs typeface="Yu Gothic Medium"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CBAA3-A1E4-4353-BDD8-2F281C9D40B5}" type="slidenum">
              <a:rPr lang="ja-JP" altLang="en-US" smtClean="0">
                <a:latin typeface="MS UI Gothic" charset="-128"/>
                <a:ea typeface="MS UI Gothic" charset="-128"/>
                <a:cs typeface="MS UI Gothic" charset="-128"/>
              </a:rPr>
              <a:pPr/>
              <a:t>11</a:t>
            </a:fld>
            <a:endParaRPr lang="ja-JP" altLang="en-US" dirty="0">
              <a:latin typeface="MS UI Gothic" charset="-128"/>
              <a:ea typeface="MS UI Gothic" charset="-128"/>
              <a:cs typeface="MS UI Gothic" charset="-128"/>
            </a:endParaRPr>
          </a:p>
        </p:txBody>
      </p:sp>
      <p:sp>
        <p:nvSpPr>
          <p:cNvPr id="126" name="Rectangle 3"/>
          <p:cNvSpPr>
            <a:spLocks noChangeArrowheads="1"/>
          </p:cNvSpPr>
          <p:nvPr/>
        </p:nvSpPr>
        <p:spPr bwMode="auto">
          <a:xfrm>
            <a:off x="586079" y="803864"/>
            <a:ext cx="8733842" cy="719137"/>
          </a:xfrm>
          <a:prstGeom prst="rect">
            <a:avLst/>
          </a:prstGeom>
          <a:solidFill>
            <a:schemeClr val="bg1">
              <a:lumMod val="95000"/>
            </a:schemeClr>
          </a:solidFill>
          <a:ln w="9525" algn="ctr">
            <a:solidFill>
              <a:schemeClr val="bg1">
                <a:lumMod val="50000"/>
              </a:schemeClr>
            </a:solidFill>
            <a:miter lim="800000"/>
            <a:headEnd/>
            <a:tailEnd/>
          </a:ln>
          <a:effectLst/>
        </p:spPr>
        <p:txBody>
          <a:bodyPr wrap="none" anchor="ctr"/>
          <a:lstStyle/>
          <a:p>
            <a:pPr lvl="0" algn="ctr"/>
            <a:r>
              <a:rPr lang="ja-JP" altLang="en-US" sz="1400" dirty="0">
                <a:solidFill>
                  <a:schemeClr val="tx1">
                    <a:lumMod val="65000"/>
                    <a:lumOff val="35000"/>
                  </a:schemeClr>
                </a:solidFill>
                <a:latin typeface="MS UI Gothic" charset="-128"/>
                <a:ea typeface="MS UI Gothic" charset="-128"/>
                <a:cs typeface="MS UI Gothic" charset="-128"/>
              </a:rPr>
              <a:t>「組織診断サーベイ」は、</a:t>
            </a:r>
            <a:endParaRPr lang="en-US" altLang="ja-JP" sz="1400" dirty="0">
              <a:solidFill>
                <a:schemeClr val="tx1">
                  <a:lumMod val="65000"/>
                  <a:lumOff val="35000"/>
                </a:schemeClr>
              </a:solidFill>
              <a:latin typeface="MS UI Gothic" charset="-128"/>
              <a:ea typeface="MS UI Gothic" charset="-128"/>
              <a:cs typeface="MS UI Gothic" charset="-128"/>
            </a:endParaRPr>
          </a:p>
          <a:p>
            <a:pPr lvl="0" algn="ctr"/>
            <a:r>
              <a:rPr lang="ja-JP" altLang="en-US" sz="1400" dirty="0">
                <a:solidFill>
                  <a:schemeClr val="tx1">
                    <a:lumMod val="65000"/>
                    <a:lumOff val="35000"/>
                  </a:schemeClr>
                </a:solidFill>
                <a:latin typeface="MS UI Gothic" charset="-128"/>
                <a:ea typeface="MS UI Gothic" charset="-128"/>
                <a:cs typeface="MS UI Gothic" charset="-128"/>
              </a:rPr>
              <a:t>社員のエンゲージメント度合いを可視化・数値化するためのツールです。</a:t>
            </a:r>
            <a:endParaRPr lang="en-US" altLang="ja-JP" sz="1400" dirty="0">
              <a:solidFill>
                <a:schemeClr val="tx1">
                  <a:lumMod val="65000"/>
                  <a:lumOff val="35000"/>
                </a:schemeClr>
              </a:solidFill>
              <a:latin typeface="MS UI Gothic" charset="-128"/>
              <a:ea typeface="MS UI Gothic" charset="-128"/>
              <a:cs typeface="MS UI Gothic" charset="-128"/>
            </a:endParaRPr>
          </a:p>
        </p:txBody>
      </p:sp>
      <p:grpSp>
        <p:nvGrpSpPr>
          <p:cNvPr id="7" name="図形グループ 6"/>
          <p:cNvGrpSpPr/>
          <p:nvPr/>
        </p:nvGrpSpPr>
        <p:grpSpPr>
          <a:xfrm>
            <a:off x="3679903" y="2038140"/>
            <a:ext cx="4512749" cy="1512585"/>
            <a:chOff x="2505666" y="2619645"/>
            <a:chExt cx="7610441" cy="2550871"/>
          </a:xfrm>
        </p:grpSpPr>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Effect>
                        <a14:brightnessContrast contrast="20000"/>
                      </a14:imgEffect>
                    </a14:imgLayer>
                  </a14:imgProps>
                </a:ext>
              </a:extLst>
            </a:blip>
            <a:stretch>
              <a:fillRect/>
            </a:stretch>
          </p:blipFill>
          <p:spPr>
            <a:xfrm>
              <a:off x="2505666" y="2619645"/>
              <a:ext cx="4319205" cy="2550871"/>
            </a:xfrm>
            <a:prstGeom prst="rect">
              <a:avLst/>
            </a:prstGeom>
          </p:spPr>
        </p:pic>
        <p:sp>
          <p:nvSpPr>
            <p:cNvPr id="2" name="テキスト ボックス 1"/>
            <p:cNvSpPr txBox="1"/>
            <p:nvPr/>
          </p:nvSpPr>
          <p:spPr>
            <a:xfrm>
              <a:off x="6719039" y="4560707"/>
              <a:ext cx="3397068" cy="415235"/>
            </a:xfrm>
            <a:prstGeom prst="rect">
              <a:avLst/>
            </a:prstGeom>
            <a:noFill/>
          </p:spPr>
          <p:txBody>
            <a:bodyPr wrap="square" rtlCol="0">
              <a:spAutoFit/>
            </a:bodyPr>
            <a:lstStyle/>
            <a:p>
              <a:r>
                <a:rPr kumimoji="1"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画面はサーベイの回答画面です</a:t>
              </a:r>
            </a:p>
          </p:txBody>
        </p:sp>
      </p:grpSp>
      <p:grpSp>
        <p:nvGrpSpPr>
          <p:cNvPr id="8" name="図形グループ 7"/>
          <p:cNvGrpSpPr/>
          <p:nvPr/>
        </p:nvGrpSpPr>
        <p:grpSpPr>
          <a:xfrm>
            <a:off x="1666787" y="3702772"/>
            <a:ext cx="7859760" cy="2591434"/>
            <a:chOff x="1157203" y="3493044"/>
            <a:chExt cx="9334328" cy="3077611"/>
          </a:xfrm>
        </p:grpSpPr>
        <p:grpSp>
          <p:nvGrpSpPr>
            <p:cNvPr id="10" name="図形グループ 69"/>
            <p:cNvGrpSpPr/>
            <p:nvPr/>
          </p:nvGrpSpPr>
          <p:grpSpPr>
            <a:xfrm>
              <a:off x="1157203" y="4322279"/>
              <a:ext cx="3676624" cy="2248376"/>
              <a:chOff x="1429438" y="4679181"/>
              <a:chExt cx="2028871" cy="1572866"/>
            </a:xfrm>
          </p:grpSpPr>
          <p:grpSp>
            <p:nvGrpSpPr>
              <p:cNvPr id="11" name="図形グループ 18"/>
              <p:cNvGrpSpPr/>
              <p:nvPr/>
            </p:nvGrpSpPr>
            <p:grpSpPr>
              <a:xfrm>
                <a:off x="1429438" y="4679181"/>
                <a:ext cx="1065144" cy="1572866"/>
                <a:chOff x="-36354" y="1262527"/>
                <a:chExt cx="4693416" cy="5118801"/>
              </a:xfrm>
            </p:grpSpPr>
            <p:sp>
              <p:nvSpPr>
                <p:cNvPr id="33" name="AutoShape 3"/>
                <p:cNvSpPr>
                  <a:spLocks noChangeArrowheads="1"/>
                </p:cNvSpPr>
                <p:nvPr/>
              </p:nvSpPr>
              <p:spPr bwMode="auto">
                <a:xfrm>
                  <a:off x="369124" y="1262527"/>
                  <a:ext cx="3882456" cy="5118801"/>
                </a:xfrm>
                <a:prstGeom prst="roundRect">
                  <a:avLst>
                    <a:gd name="adj" fmla="val 6692"/>
                  </a:avLst>
                </a:prstGeom>
                <a:noFill/>
                <a:ln w="19050" cmpd="sng">
                  <a:solidFill>
                    <a:srgbClr val="3DB6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ja-JP" altLang="en-US" sz="900" dirty="0">
                    <a:solidFill>
                      <a:schemeClr val="tx1">
                        <a:lumMod val="65000"/>
                        <a:lumOff val="35000"/>
                      </a:schemeClr>
                    </a:solidFill>
                    <a:latin typeface="MS UI Gothic" charset="-128"/>
                    <a:ea typeface="MS UI Gothic" charset="-128"/>
                    <a:cs typeface="MS UI Gothic" charset="-128"/>
                  </a:endParaRPr>
                </a:p>
              </p:txBody>
            </p:sp>
            <p:grpSp>
              <p:nvGrpSpPr>
                <p:cNvPr id="34" name="Group 4"/>
                <p:cNvGrpSpPr>
                  <a:grpSpLocks/>
                </p:cNvGrpSpPr>
                <p:nvPr/>
              </p:nvGrpSpPr>
              <p:grpSpPr bwMode="auto">
                <a:xfrm>
                  <a:off x="1613600" y="2664648"/>
                  <a:ext cx="2153545" cy="3549606"/>
                  <a:chOff x="2568" y="2048"/>
                  <a:chExt cx="761" cy="1704"/>
                </a:xfrm>
                <a:solidFill>
                  <a:schemeClr val="bg1"/>
                </a:solidFill>
              </p:grpSpPr>
              <p:sp>
                <p:nvSpPr>
                  <p:cNvPr id="36" name="Rectangle 5"/>
                  <p:cNvSpPr>
                    <a:spLocks noChangeArrowheads="1"/>
                  </p:cNvSpPr>
                  <p:nvPr/>
                </p:nvSpPr>
                <p:spPr bwMode="auto">
                  <a:xfrm>
                    <a:off x="2568" y="2048"/>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会社基盤</a:t>
                    </a:r>
                  </a:p>
                </p:txBody>
              </p:sp>
              <p:sp>
                <p:nvSpPr>
                  <p:cNvPr id="37" name="Rectangle 6"/>
                  <p:cNvSpPr>
                    <a:spLocks noChangeArrowheads="1"/>
                  </p:cNvSpPr>
                  <p:nvPr/>
                </p:nvSpPr>
                <p:spPr bwMode="auto">
                  <a:xfrm>
                    <a:off x="2568" y="2264"/>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理念戦略</a:t>
                    </a:r>
                  </a:p>
                </p:txBody>
              </p:sp>
              <p:sp>
                <p:nvSpPr>
                  <p:cNvPr id="38" name="Rectangle 7"/>
                  <p:cNvSpPr>
                    <a:spLocks noChangeArrowheads="1"/>
                  </p:cNvSpPr>
                  <p:nvPr/>
                </p:nvSpPr>
                <p:spPr bwMode="auto">
                  <a:xfrm>
                    <a:off x="2568" y="2481"/>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事業内容</a:t>
                    </a:r>
                  </a:p>
                </p:txBody>
              </p:sp>
              <p:sp>
                <p:nvSpPr>
                  <p:cNvPr id="39" name="Rectangle 8"/>
                  <p:cNvSpPr>
                    <a:spLocks noChangeArrowheads="1"/>
                  </p:cNvSpPr>
                  <p:nvPr/>
                </p:nvSpPr>
                <p:spPr bwMode="auto">
                  <a:xfrm>
                    <a:off x="2568" y="2698"/>
                    <a:ext cx="761" cy="187"/>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仕事内容</a:t>
                    </a:r>
                  </a:p>
                </p:txBody>
              </p:sp>
              <p:sp>
                <p:nvSpPr>
                  <p:cNvPr id="40" name="Rectangle 9"/>
                  <p:cNvSpPr>
                    <a:spLocks noChangeArrowheads="1"/>
                  </p:cNvSpPr>
                  <p:nvPr/>
                </p:nvSpPr>
                <p:spPr bwMode="auto">
                  <a:xfrm>
                    <a:off x="2568" y="2914"/>
                    <a:ext cx="761" cy="187"/>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組織風土</a:t>
                    </a:r>
                  </a:p>
                </p:txBody>
              </p:sp>
              <p:sp>
                <p:nvSpPr>
                  <p:cNvPr id="41" name="Rectangle 10"/>
                  <p:cNvSpPr>
                    <a:spLocks noChangeArrowheads="1"/>
                  </p:cNvSpPr>
                  <p:nvPr/>
                </p:nvSpPr>
                <p:spPr bwMode="auto">
                  <a:xfrm>
                    <a:off x="2568" y="3130"/>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人的資源</a:t>
                    </a:r>
                  </a:p>
                </p:txBody>
              </p:sp>
              <p:sp>
                <p:nvSpPr>
                  <p:cNvPr id="42" name="Rectangle 11"/>
                  <p:cNvSpPr>
                    <a:spLocks noChangeArrowheads="1"/>
                  </p:cNvSpPr>
                  <p:nvPr/>
                </p:nvSpPr>
                <p:spPr bwMode="auto">
                  <a:xfrm>
                    <a:off x="2568" y="3347"/>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施設環境</a:t>
                    </a:r>
                  </a:p>
                </p:txBody>
              </p:sp>
              <p:sp>
                <p:nvSpPr>
                  <p:cNvPr id="43" name="Rectangle 12"/>
                  <p:cNvSpPr>
                    <a:spLocks noChangeArrowheads="1"/>
                  </p:cNvSpPr>
                  <p:nvPr/>
                </p:nvSpPr>
                <p:spPr bwMode="auto">
                  <a:xfrm>
                    <a:off x="2568" y="3564"/>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制度待遇</a:t>
                    </a:r>
                  </a:p>
                </p:txBody>
              </p:sp>
            </p:grpSp>
            <p:sp>
              <p:nvSpPr>
                <p:cNvPr id="35" name="Text Box 25"/>
                <p:cNvSpPr txBox="1">
                  <a:spLocks noChangeArrowheads="1"/>
                </p:cNvSpPr>
                <p:nvPr/>
              </p:nvSpPr>
              <p:spPr bwMode="auto">
                <a:xfrm>
                  <a:off x="-36354" y="1449405"/>
                  <a:ext cx="4693416" cy="99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eaLnBrk="1" hangingPunct="1">
                    <a:defRPr sz="3200">
                      <a:solidFill>
                        <a:srgbClr val="FF0066"/>
                      </a:solidFill>
                      <a:latin typeface="MS UI Gothic" panose="020B0600070205080204" pitchFamily="50" charset="-128"/>
                      <a:ea typeface="MS UI Gothic" panose="020B0600070205080204"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会社に求める</a:t>
                  </a:r>
                  <a:endParaRPr lang="en-US" altLang="ja-JP" sz="900" dirty="0">
                    <a:solidFill>
                      <a:schemeClr val="tx1">
                        <a:lumMod val="65000"/>
                        <a:lumOff val="35000"/>
                      </a:schemeClr>
                    </a:solidFill>
                    <a:latin typeface="MS UI Gothic" charset="-128"/>
                    <a:ea typeface="MS UI Gothic" charset="-128"/>
                    <a:cs typeface="MS UI Gothic" charset="-128"/>
                  </a:endParaRPr>
                </a:p>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エンゲージメントファクター</a:t>
                  </a:r>
                </a:p>
              </p:txBody>
            </p:sp>
          </p:grpSp>
          <p:grpSp>
            <p:nvGrpSpPr>
              <p:cNvPr id="12" name="図形グループ 19"/>
              <p:cNvGrpSpPr/>
              <p:nvPr/>
            </p:nvGrpSpPr>
            <p:grpSpPr>
              <a:xfrm>
                <a:off x="1576516" y="4679181"/>
                <a:ext cx="1881793" cy="1572866"/>
                <a:chOff x="611726" y="1262527"/>
                <a:chExt cx="8291871" cy="5118801"/>
              </a:xfrm>
            </p:grpSpPr>
            <p:sp>
              <p:nvSpPr>
                <p:cNvPr id="13" name="AutoShape 3"/>
                <p:cNvSpPr>
                  <a:spLocks noChangeArrowheads="1"/>
                </p:cNvSpPr>
                <p:nvPr/>
              </p:nvSpPr>
              <p:spPr bwMode="auto">
                <a:xfrm>
                  <a:off x="4615659" y="1262527"/>
                  <a:ext cx="3882456" cy="5118801"/>
                </a:xfrm>
                <a:prstGeom prst="roundRect">
                  <a:avLst>
                    <a:gd name="adj" fmla="val 6692"/>
                  </a:avLst>
                </a:prstGeom>
                <a:noFill/>
                <a:ln w="19050" cmpd="sng">
                  <a:solidFill>
                    <a:srgbClr val="E386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ja-JP" altLang="en-US" sz="900" dirty="0">
                    <a:solidFill>
                      <a:schemeClr val="tx1">
                        <a:lumMod val="65000"/>
                        <a:lumOff val="35000"/>
                      </a:schemeClr>
                    </a:solidFill>
                    <a:latin typeface="MS UI Gothic" charset="-128"/>
                    <a:ea typeface="MS UI Gothic" charset="-128"/>
                    <a:cs typeface="MS UI Gothic" charset="-128"/>
                  </a:endParaRPr>
                </a:p>
              </p:txBody>
            </p:sp>
            <p:sp>
              <p:nvSpPr>
                <p:cNvPr id="14" name="Text Box 25"/>
                <p:cNvSpPr txBox="1">
                  <a:spLocks noChangeArrowheads="1"/>
                </p:cNvSpPr>
                <p:nvPr/>
              </p:nvSpPr>
              <p:spPr bwMode="auto">
                <a:xfrm>
                  <a:off x="4210181" y="1449405"/>
                  <a:ext cx="4693416" cy="99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eaLnBrk="1" hangingPunct="1">
                    <a:defRPr sz="3200">
                      <a:solidFill>
                        <a:srgbClr val="FF0066"/>
                      </a:solidFill>
                      <a:latin typeface="MS UI Gothic" panose="020B0600070205080204" pitchFamily="50" charset="-128"/>
                      <a:ea typeface="MS UI Gothic" panose="020B0600070205080204"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上司・職場に求める</a:t>
                  </a:r>
                  <a:endParaRPr lang="en-US" altLang="ja-JP" sz="900" dirty="0">
                    <a:solidFill>
                      <a:schemeClr val="tx1">
                        <a:lumMod val="65000"/>
                        <a:lumOff val="35000"/>
                      </a:schemeClr>
                    </a:solidFill>
                    <a:latin typeface="MS UI Gothic" charset="-128"/>
                    <a:ea typeface="MS UI Gothic" charset="-128"/>
                    <a:cs typeface="MS UI Gothic" charset="-128"/>
                  </a:endParaRPr>
                </a:p>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エンゲージメントファクター</a:t>
                  </a:r>
                </a:p>
              </p:txBody>
            </p:sp>
            <p:grpSp>
              <p:nvGrpSpPr>
                <p:cNvPr id="15" name="図形グループ 22"/>
                <p:cNvGrpSpPr/>
                <p:nvPr/>
              </p:nvGrpSpPr>
              <p:grpSpPr>
                <a:xfrm>
                  <a:off x="611726" y="2653497"/>
                  <a:ext cx="7570573" cy="3579523"/>
                  <a:chOff x="502263" y="2653497"/>
                  <a:chExt cx="7570573" cy="3579523"/>
                </a:xfrm>
              </p:grpSpPr>
              <p:grpSp>
                <p:nvGrpSpPr>
                  <p:cNvPr id="24" name="図形グループ 31"/>
                  <p:cNvGrpSpPr/>
                  <p:nvPr/>
                </p:nvGrpSpPr>
                <p:grpSpPr>
                  <a:xfrm>
                    <a:off x="5775539" y="2655085"/>
                    <a:ext cx="2297297" cy="1736725"/>
                    <a:chOff x="5775539" y="2628379"/>
                    <a:chExt cx="2297297" cy="1736725"/>
                  </a:xfrm>
                </p:grpSpPr>
                <p:sp>
                  <p:nvSpPr>
                    <p:cNvPr id="29" name="Rectangle 15"/>
                    <p:cNvSpPr>
                      <a:spLocks noChangeArrowheads="1"/>
                    </p:cNvSpPr>
                    <p:nvPr/>
                  </p:nvSpPr>
                  <p:spPr bwMode="auto">
                    <a:xfrm>
                      <a:off x="5775539" y="2628379"/>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情報提供</a:t>
                      </a:r>
                    </a:p>
                  </p:txBody>
                </p:sp>
                <p:sp>
                  <p:nvSpPr>
                    <p:cNvPr id="30" name="Rectangle 16"/>
                    <p:cNvSpPr>
                      <a:spLocks noChangeArrowheads="1"/>
                    </p:cNvSpPr>
                    <p:nvPr/>
                  </p:nvSpPr>
                  <p:spPr bwMode="auto">
                    <a:xfrm>
                      <a:off x="5775539" y="3076054"/>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情報収集</a:t>
                      </a:r>
                    </a:p>
                  </p:txBody>
                </p:sp>
                <p:sp>
                  <p:nvSpPr>
                    <p:cNvPr id="31" name="Rectangle 17"/>
                    <p:cNvSpPr>
                      <a:spLocks noChangeArrowheads="1"/>
                    </p:cNvSpPr>
                    <p:nvPr/>
                  </p:nvSpPr>
                  <p:spPr bwMode="auto">
                    <a:xfrm>
                      <a:off x="5775539" y="3525316"/>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判断行動</a:t>
                      </a:r>
                    </a:p>
                  </p:txBody>
                </p:sp>
                <p:sp>
                  <p:nvSpPr>
                    <p:cNvPr id="32" name="Rectangle 18"/>
                    <p:cNvSpPr>
                      <a:spLocks noChangeArrowheads="1"/>
                    </p:cNvSpPr>
                    <p:nvPr/>
                  </p:nvSpPr>
                  <p:spPr bwMode="auto">
                    <a:xfrm>
                      <a:off x="5785249" y="3976166"/>
                      <a:ext cx="2287587" cy="388938"/>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支援行動</a:t>
                      </a:r>
                    </a:p>
                  </p:txBody>
                </p:sp>
              </p:grpSp>
              <p:sp>
                <p:nvSpPr>
                  <p:cNvPr id="25" name="Text Box 23"/>
                  <p:cNvSpPr txBox="1">
                    <a:spLocks noChangeArrowheads="1"/>
                  </p:cNvSpPr>
                  <p:nvPr/>
                </p:nvSpPr>
                <p:spPr bwMode="auto">
                  <a:xfrm>
                    <a:off x="4731269" y="2653497"/>
                    <a:ext cx="714154" cy="17399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noAutofit/>
                  </a:bodyPr>
                  <a:lstStyle>
                    <a:lvl1pPr>
                      <a:defRPr kumimoji="1" sz="6600">
                        <a:solidFill>
                          <a:schemeClr val="tx1"/>
                        </a:solidFill>
                        <a:latin typeface="Arial" charset="0"/>
                        <a:ea typeface="HG創英角ｺﾞｼｯｸUB" pitchFamily="49" charset="-128"/>
                      </a:defRPr>
                    </a:lvl1pPr>
                    <a:lvl2pPr marL="742950" indent="-285750">
                      <a:defRPr kumimoji="1" sz="6600">
                        <a:solidFill>
                          <a:schemeClr val="tx1"/>
                        </a:solidFill>
                        <a:latin typeface="Arial" charset="0"/>
                        <a:ea typeface="HG創英角ｺﾞｼｯｸUB" pitchFamily="49" charset="-128"/>
                      </a:defRPr>
                    </a:lvl2pPr>
                    <a:lvl3pPr marL="1143000" indent="-228600">
                      <a:defRPr kumimoji="1" sz="6600">
                        <a:solidFill>
                          <a:schemeClr val="tx1"/>
                        </a:solidFill>
                        <a:latin typeface="Arial" charset="0"/>
                        <a:ea typeface="HG創英角ｺﾞｼｯｸUB" pitchFamily="49" charset="-128"/>
                      </a:defRPr>
                    </a:lvl3pPr>
                    <a:lvl4pPr marL="1600200" indent="-228600">
                      <a:defRPr kumimoji="1" sz="6600">
                        <a:solidFill>
                          <a:schemeClr val="tx1"/>
                        </a:solidFill>
                        <a:latin typeface="Arial" charset="0"/>
                        <a:ea typeface="HG創英角ｺﾞｼｯｸUB" pitchFamily="49" charset="-128"/>
                      </a:defRPr>
                    </a:lvl4pPr>
                    <a:lvl5pPr marL="2057400" indent="-228600">
                      <a:defRPr kumimoji="1" sz="6600">
                        <a:solidFill>
                          <a:schemeClr val="tx1"/>
                        </a:solidFill>
                        <a:latin typeface="Arial" charset="0"/>
                        <a:ea typeface="HG創英角ｺﾞｼｯｸUB" pitchFamily="49" charset="-128"/>
                      </a:defRPr>
                    </a:lvl5pPr>
                    <a:lvl6pPr marL="25146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6pPr>
                    <a:lvl7pPr marL="29718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7pPr>
                    <a:lvl8pPr marL="34290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8pPr>
                    <a:lvl9pPr marL="38862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9pP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対上司</a:t>
                    </a:r>
                  </a:p>
                </p:txBody>
              </p:sp>
              <p:cxnSp>
                <p:nvCxnSpPr>
                  <p:cNvPr id="26" name="直線コネクタ 25"/>
                  <p:cNvCxnSpPr/>
                  <p:nvPr/>
                </p:nvCxnSpPr>
                <p:spPr>
                  <a:xfrm>
                    <a:off x="5508104" y="2655085"/>
                    <a:ext cx="0" cy="173672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 Box 23"/>
                  <p:cNvSpPr txBox="1">
                    <a:spLocks noChangeArrowheads="1"/>
                  </p:cNvSpPr>
                  <p:nvPr/>
                </p:nvSpPr>
                <p:spPr bwMode="auto">
                  <a:xfrm>
                    <a:off x="502263" y="3573704"/>
                    <a:ext cx="714154" cy="17399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noAutofit/>
                  </a:bodyPr>
                  <a:lstStyle>
                    <a:lvl1pPr>
                      <a:defRPr kumimoji="1" sz="6600">
                        <a:solidFill>
                          <a:schemeClr val="tx1"/>
                        </a:solidFill>
                        <a:latin typeface="Arial" charset="0"/>
                        <a:ea typeface="HG創英角ｺﾞｼｯｸUB" pitchFamily="49" charset="-128"/>
                      </a:defRPr>
                    </a:lvl1pPr>
                    <a:lvl2pPr marL="742950" indent="-285750">
                      <a:defRPr kumimoji="1" sz="6600">
                        <a:solidFill>
                          <a:schemeClr val="tx1"/>
                        </a:solidFill>
                        <a:latin typeface="Arial" charset="0"/>
                        <a:ea typeface="HG創英角ｺﾞｼｯｸUB" pitchFamily="49" charset="-128"/>
                      </a:defRPr>
                    </a:lvl2pPr>
                    <a:lvl3pPr marL="1143000" indent="-228600">
                      <a:defRPr kumimoji="1" sz="6600">
                        <a:solidFill>
                          <a:schemeClr val="tx1"/>
                        </a:solidFill>
                        <a:latin typeface="Arial" charset="0"/>
                        <a:ea typeface="HG創英角ｺﾞｼｯｸUB" pitchFamily="49" charset="-128"/>
                      </a:defRPr>
                    </a:lvl3pPr>
                    <a:lvl4pPr marL="1600200" indent="-228600">
                      <a:defRPr kumimoji="1" sz="6600">
                        <a:solidFill>
                          <a:schemeClr val="tx1"/>
                        </a:solidFill>
                        <a:latin typeface="Arial" charset="0"/>
                        <a:ea typeface="HG創英角ｺﾞｼｯｸUB" pitchFamily="49" charset="-128"/>
                      </a:defRPr>
                    </a:lvl4pPr>
                    <a:lvl5pPr marL="2057400" indent="-228600">
                      <a:defRPr kumimoji="1" sz="6600">
                        <a:solidFill>
                          <a:schemeClr val="tx1"/>
                        </a:solidFill>
                        <a:latin typeface="Arial" charset="0"/>
                        <a:ea typeface="HG創英角ｺﾞｼｯｸUB" pitchFamily="49" charset="-128"/>
                      </a:defRPr>
                    </a:lvl5pPr>
                    <a:lvl6pPr marL="25146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6pPr>
                    <a:lvl7pPr marL="29718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7pPr>
                    <a:lvl8pPr marL="34290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8pPr>
                    <a:lvl9pPr marL="38862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9pP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対会社</a:t>
                    </a:r>
                  </a:p>
                </p:txBody>
              </p:sp>
              <p:cxnSp>
                <p:nvCxnSpPr>
                  <p:cNvPr id="28" name="直線コネクタ 27"/>
                  <p:cNvCxnSpPr/>
                  <p:nvPr/>
                </p:nvCxnSpPr>
                <p:spPr>
                  <a:xfrm>
                    <a:off x="1235157" y="2654291"/>
                    <a:ext cx="0" cy="357872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図形グループ 23"/>
                <p:cNvGrpSpPr/>
                <p:nvPr/>
              </p:nvGrpSpPr>
              <p:grpSpPr>
                <a:xfrm>
                  <a:off x="4845587" y="4520491"/>
                  <a:ext cx="3331857" cy="1736725"/>
                  <a:chOff x="4731269" y="4520491"/>
                  <a:chExt cx="3331857" cy="1736725"/>
                </a:xfrm>
              </p:grpSpPr>
              <p:grpSp>
                <p:nvGrpSpPr>
                  <p:cNvPr id="17" name="図形グループ 24"/>
                  <p:cNvGrpSpPr/>
                  <p:nvPr/>
                </p:nvGrpSpPr>
                <p:grpSpPr>
                  <a:xfrm>
                    <a:off x="5775539" y="4520491"/>
                    <a:ext cx="2287587" cy="1736725"/>
                    <a:chOff x="5775539" y="4521808"/>
                    <a:chExt cx="2287587" cy="1736725"/>
                  </a:xfrm>
                </p:grpSpPr>
                <p:sp>
                  <p:nvSpPr>
                    <p:cNvPr id="20" name="Rectangle 19"/>
                    <p:cNvSpPr>
                      <a:spLocks noChangeArrowheads="1"/>
                    </p:cNvSpPr>
                    <p:nvPr/>
                  </p:nvSpPr>
                  <p:spPr bwMode="auto">
                    <a:xfrm>
                      <a:off x="5775539" y="4521808"/>
                      <a:ext cx="2287587" cy="387350"/>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外部適応</a:t>
                      </a:r>
                    </a:p>
                  </p:txBody>
                </p:sp>
                <p:sp>
                  <p:nvSpPr>
                    <p:cNvPr id="21" name="Rectangle 20"/>
                    <p:cNvSpPr>
                      <a:spLocks noChangeArrowheads="1"/>
                    </p:cNvSpPr>
                    <p:nvPr/>
                  </p:nvSpPr>
                  <p:spPr bwMode="auto">
                    <a:xfrm>
                      <a:off x="5775539" y="4969483"/>
                      <a:ext cx="2287587" cy="388938"/>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内部統合</a:t>
                      </a:r>
                    </a:p>
                  </p:txBody>
                </p:sp>
                <p:sp>
                  <p:nvSpPr>
                    <p:cNvPr id="22" name="Rectangle 21"/>
                    <p:cNvSpPr>
                      <a:spLocks noChangeArrowheads="1"/>
                    </p:cNvSpPr>
                    <p:nvPr/>
                  </p:nvSpPr>
                  <p:spPr bwMode="auto">
                    <a:xfrm>
                      <a:off x="5775539" y="5418746"/>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変革活動</a:t>
                      </a:r>
                    </a:p>
                  </p:txBody>
                </p:sp>
                <p:sp>
                  <p:nvSpPr>
                    <p:cNvPr id="23" name="Rectangle 22"/>
                    <p:cNvSpPr>
                      <a:spLocks noChangeArrowheads="1"/>
                    </p:cNvSpPr>
                    <p:nvPr/>
                  </p:nvSpPr>
                  <p:spPr bwMode="auto">
                    <a:xfrm>
                      <a:off x="5775539" y="5869596"/>
                      <a:ext cx="2287587" cy="388937"/>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継承活動</a:t>
                      </a:r>
                    </a:p>
                  </p:txBody>
                </p:sp>
              </p:grpSp>
              <p:sp>
                <p:nvSpPr>
                  <p:cNvPr id="18" name="Text Box 24"/>
                  <p:cNvSpPr txBox="1">
                    <a:spLocks noChangeArrowheads="1"/>
                  </p:cNvSpPr>
                  <p:nvPr/>
                </p:nvSpPr>
                <p:spPr bwMode="auto">
                  <a:xfrm>
                    <a:off x="4731269" y="4572253"/>
                    <a:ext cx="714153" cy="1633201"/>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defPPr>
                      <a:defRPr lang="ja-JP"/>
                    </a:defPPr>
                    <a:lvl1pPr>
                      <a:defRPr sz="2800">
                        <a:solidFill>
                          <a:srgbClr val="000099"/>
                        </a:solidFill>
                        <a:latin typeface="MS UI Gothic" panose="020B0600070205080204" pitchFamily="50" charset="-128"/>
                        <a:ea typeface="MS UI Gothic" panose="020B0600070205080204" pitchFamily="50" charset="-128"/>
                      </a:defRPr>
                    </a:lvl1pPr>
                    <a:lvl2pPr marL="742950" indent="-285750">
                      <a:defRPr sz="6600">
                        <a:latin typeface="Arial" charset="0"/>
                        <a:ea typeface="HG創英角ｺﾞｼｯｸUB" pitchFamily="49" charset="-128"/>
                      </a:defRPr>
                    </a:lvl2pPr>
                    <a:lvl3pPr marL="1143000" indent="-228600">
                      <a:defRPr sz="6600">
                        <a:latin typeface="Arial" charset="0"/>
                        <a:ea typeface="HG創英角ｺﾞｼｯｸUB" pitchFamily="49" charset="-128"/>
                      </a:defRPr>
                    </a:lvl3pPr>
                    <a:lvl4pPr marL="1600200" indent="-228600">
                      <a:defRPr sz="6600">
                        <a:latin typeface="Arial" charset="0"/>
                        <a:ea typeface="HG創英角ｺﾞｼｯｸUB" pitchFamily="49" charset="-128"/>
                      </a:defRPr>
                    </a:lvl4pPr>
                    <a:lvl5pPr marL="2057400" indent="-228600">
                      <a:defRPr sz="6600">
                        <a:latin typeface="Arial" charset="0"/>
                        <a:ea typeface="HG創英角ｺﾞｼｯｸUB" pitchFamily="49" charset="-128"/>
                      </a:defRPr>
                    </a:lvl5pPr>
                    <a:lvl6pPr marL="2514600" indent="-228600" eaLnBrk="0" fontAlgn="base" hangingPunct="0">
                      <a:spcBef>
                        <a:spcPct val="0"/>
                      </a:spcBef>
                      <a:spcAft>
                        <a:spcPct val="0"/>
                      </a:spcAft>
                      <a:defRPr sz="6600">
                        <a:latin typeface="Arial" charset="0"/>
                        <a:ea typeface="HG創英角ｺﾞｼｯｸUB" pitchFamily="49" charset="-128"/>
                      </a:defRPr>
                    </a:lvl6pPr>
                    <a:lvl7pPr marL="2971800" indent="-228600" eaLnBrk="0" fontAlgn="base" hangingPunct="0">
                      <a:spcBef>
                        <a:spcPct val="0"/>
                      </a:spcBef>
                      <a:spcAft>
                        <a:spcPct val="0"/>
                      </a:spcAft>
                      <a:defRPr sz="6600">
                        <a:latin typeface="Arial" charset="0"/>
                        <a:ea typeface="HG創英角ｺﾞｼｯｸUB" pitchFamily="49" charset="-128"/>
                      </a:defRPr>
                    </a:lvl7pPr>
                    <a:lvl8pPr marL="3429000" indent="-228600" eaLnBrk="0" fontAlgn="base" hangingPunct="0">
                      <a:spcBef>
                        <a:spcPct val="0"/>
                      </a:spcBef>
                      <a:spcAft>
                        <a:spcPct val="0"/>
                      </a:spcAft>
                      <a:defRPr sz="6600">
                        <a:latin typeface="Arial" charset="0"/>
                        <a:ea typeface="HG創英角ｺﾞｼｯｸUB" pitchFamily="49" charset="-128"/>
                      </a:defRPr>
                    </a:lvl8pPr>
                    <a:lvl9pPr marL="3886200" indent="-228600" eaLnBrk="0" fontAlgn="base" hangingPunct="0">
                      <a:spcBef>
                        <a:spcPct val="0"/>
                      </a:spcBef>
                      <a:spcAft>
                        <a:spcPct val="0"/>
                      </a:spcAft>
                      <a:defRPr sz="6600">
                        <a:latin typeface="Arial" charset="0"/>
                        <a:ea typeface="HG創英角ｺﾞｼｯｸUB" pitchFamily="49" charset="-128"/>
                      </a:defRPr>
                    </a:lvl9pP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対職場</a:t>
                    </a:r>
                  </a:p>
                </p:txBody>
              </p:sp>
              <p:cxnSp>
                <p:nvCxnSpPr>
                  <p:cNvPr id="19" name="直線コネクタ 18"/>
                  <p:cNvCxnSpPr/>
                  <p:nvPr/>
                </p:nvCxnSpPr>
                <p:spPr>
                  <a:xfrm>
                    <a:off x="5508104" y="4520491"/>
                    <a:ext cx="0" cy="173672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4" name="正方形/長方形 43"/>
            <p:cNvSpPr/>
            <p:nvPr/>
          </p:nvSpPr>
          <p:spPr>
            <a:xfrm>
              <a:off x="1209841" y="3493044"/>
              <a:ext cx="3827281" cy="603105"/>
            </a:xfrm>
            <a:prstGeom prst="rect">
              <a:avLst/>
            </a:prstGeom>
          </p:spPr>
          <p:txBody>
            <a:bodyPr wrap="none">
              <a:spAutoFit/>
            </a:bodyPr>
            <a:lstStyle/>
            <a:p>
              <a:pPr marL="7938" lvl="1" algn="l"/>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サーベイの特徴①　設問領域</a:t>
              </a:r>
              <a:r>
                <a:rPr lang="en-US" altLang="ja-JP" sz="900" dirty="0">
                  <a:solidFill>
                    <a:schemeClr val="tx1">
                      <a:lumMod val="65000"/>
                      <a:lumOff val="35000"/>
                    </a:schemeClr>
                  </a:solidFill>
                  <a:latin typeface="MS UI Gothic" charset="-128"/>
                  <a:ea typeface="MS UI Gothic" charset="-128"/>
                  <a:cs typeface="MS UI Gothic" charset="-128"/>
                </a:rPr>
                <a:t>】</a:t>
              </a:r>
            </a:p>
            <a:p>
              <a:pPr marL="7938" lvl="1" algn="l"/>
              <a:r>
                <a:rPr lang="ja-JP" altLang="en-US" sz="900" dirty="0">
                  <a:solidFill>
                    <a:schemeClr val="tx1">
                      <a:lumMod val="65000"/>
                      <a:lumOff val="35000"/>
                    </a:schemeClr>
                  </a:solidFill>
                  <a:latin typeface="MS UI Gothic" charset="-128"/>
                  <a:ea typeface="MS UI Gothic" charset="-128"/>
                  <a:cs typeface="MS UI Gothic" charset="-128"/>
                </a:rPr>
                <a:t>サーベイの設問は</a:t>
              </a:r>
              <a:r>
                <a:rPr lang="en-US" altLang="ja-JP" sz="900" dirty="0">
                  <a:solidFill>
                    <a:schemeClr val="tx1">
                      <a:lumMod val="65000"/>
                      <a:lumOff val="35000"/>
                    </a:schemeClr>
                  </a:solidFill>
                  <a:latin typeface="MS UI Gothic" charset="-128"/>
                  <a:ea typeface="MS UI Gothic" charset="-128"/>
                  <a:cs typeface="MS UI Gothic" charset="-128"/>
                </a:rPr>
                <a:t>16</a:t>
              </a:r>
              <a:r>
                <a:rPr lang="ja-JP" altLang="en-US" sz="900" dirty="0">
                  <a:solidFill>
                    <a:schemeClr val="tx1">
                      <a:lumMod val="65000"/>
                      <a:lumOff val="35000"/>
                    </a:schemeClr>
                  </a:solidFill>
                  <a:latin typeface="MS UI Gothic" charset="-128"/>
                  <a:ea typeface="MS UI Gothic" charset="-128"/>
                  <a:cs typeface="MS UI Gothic" charset="-128"/>
                </a:rPr>
                <a:t>領域、さらに各領域</a:t>
              </a:r>
              <a:r>
                <a:rPr lang="en-US" altLang="ja-JP" sz="900" dirty="0">
                  <a:solidFill>
                    <a:schemeClr val="tx1">
                      <a:lumMod val="65000"/>
                      <a:lumOff val="35000"/>
                    </a:schemeClr>
                  </a:solidFill>
                  <a:latin typeface="MS UI Gothic" charset="-128"/>
                  <a:ea typeface="MS UI Gothic" charset="-128"/>
                  <a:cs typeface="MS UI Gothic" charset="-128"/>
                </a:rPr>
                <a:t>4</a:t>
              </a:r>
              <a:r>
                <a:rPr lang="ja-JP" altLang="en-US" sz="900" dirty="0">
                  <a:solidFill>
                    <a:schemeClr val="tx1">
                      <a:lumMod val="65000"/>
                      <a:lumOff val="35000"/>
                    </a:schemeClr>
                  </a:solidFill>
                  <a:latin typeface="MS UI Gothic" charset="-128"/>
                  <a:ea typeface="MS UI Gothic" charset="-128"/>
                  <a:cs typeface="MS UI Gothic" charset="-128"/>
                </a:rPr>
                <a:t>項目ずつに分かれており、</a:t>
              </a:r>
              <a:endParaRPr lang="en-US" altLang="ja-JP" sz="900" dirty="0">
                <a:solidFill>
                  <a:schemeClr val="tx1">
                    <a:lumMod val="65000"/>
                    <a:lumOff val="35000"/>
                  </a:schemeClr>
                </a:solidFill>
                <a:latin typeface="MS UI Gothic" charset="-128"/>
                <a:ea typeface="MS UI Gothic" charset="-128"/>
                <a:cs typeface="MS UI Gothic" charset="-128"/>
              </a:endParaRPr>
            </a:p>
            <a:p>
              <a:pPr marL="7938" lvl="1" algn="l"/>
              <a:r>
                <a:rPr lang="ja-JP" altLang="en-US" sz="900" dirty="0">
                  <a:solidFill>
                    <a:schemeClr val="tx1">
                      <a:lumMod val="65000"/>
                      <a:lumOff val="35000"/>
                    </a:schemeClr>
                  </a:solidFill>
                  <a:latin typeface="MS UI Gothic" charset="-128"/>
                  <a:ea typeface="MS UI Gothic" charset="-128"/>
                  <a:cs typeface="MS UI Gothic" charset="-128"/>
                </a:rPr>
                <a:t>合計で</a:t>
              </a:r>
              <a:r>
                <a:rPr lang="en-US" altLang="ja-JP" sz="900" dirty="0">
                  <a:solidFill>
                    <a:schemeClr val="tx1">
                      <a:lumMod val="65000"/>
                      <a:lumOff val="35000"/>
                    </a:schemeClr>
                  </a:solidFill>
                  <a:latin typeface="MS UI Gothic" charset="-128"/>
                  <a:ea typeface="MS UI Gothic" charset="-128"/>
                  <a:cs typeface="MS UI Gothic" charset="-128"/>
                </a:rPr>
                <a:t>64</a:t>
              </a:r>
              <a:r>
                <a:rPr lang="ja-JP" altLang="en-US" sz="900" dirty="0">
                  <a:solidFill>
                    <a:schemeClr val="tx1">
                      <a:lumMod val="65000"/>
                      <a:lumOff val="35000"/>
                    </a:schemeClr>
                  </a:solidFill>
                  <a:latin typeface="MS UI Gothic" charset="-128"/>
                  <a:ea typeface="MS UI Gothic" charset="-128"/>
                  <a:cs typeface="MS UI Gothic" charset="-128"/>
                </a:rPr>
                <a:t>項目の設問項目があります。</a:t>
              </a:r>
              <a:endParaRPr lang="en-US" altLang="ja-JP" sz="900" dirty="0">
                <a:solidFill>
                  <a:schemeClr val="tx1">
                    <a:lumMod val="65000"/>
                    <a:lumOff val="35000"/>
                  </a:schemeClr>
                </a:solidFill>
                <a:latin typeface="MS UI Gothic" charset="-128"/>
                <a:ea typeface="MS UI Gothic" charset="-128"/>
                <a:cs typeface="MS UI Gothic" charset="-128"/>
              </a:endParaRPr>
            </a:p>
          </p:txBody>
        </p:sp>
        <p:sp>
          <p:nvSpPr>
            <p:cNvPr id="85" name="正方形/長方形 84"/>
            <p:cNvSpPr/>
            <p:nvPr/>
          </p:nvSpPr>
          <p:spPr>
            <a:xfrm>
              <a:off x="5162195" y="3493044"/>
              <a:ext cx="5329336" cy="767589"/>
            </a:xfrm>
            <a:prstGeom prst="rect">
              <a:avLst/>
            </a:prstGeom>
          </p:spPr>
          <p:txBody>
            <a:bodyPr wrap="none">
              <a:spAutoFit/>
            </a:bodyPr>
            <a:lstStyle/>
            <a:p>
              <a:pPr marL="7938" lvl="1"/>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サーベイの特徴②　期待度と満足度</a:t>
              </a:r>
              <a:r>
                <a:rPr lang="en-US" altLang="ja-JP" sz="900" dirty="0">
                  <a:solidFill>
                    <a:schemeClr val="tx1">
                      <a:lumMod val="65000"/>
                      <a:lumOff val="35000"/>
                    </a:schemeClr>
                  </a:solidFill>
                  <a:latin typeface="MS UI Gothic" charset="-128"/>
                  <a:ea typeface="MS UI Gothic" charset="-128"/>
                  <a:cs typeface="MS UI Gothic" charset="-128"/>
                </a:rPr>
                <a:t>】</a:t>
              </a:r>
            </a:p>
            <a:p>
              <a:pPr marL="7938" lvl="1" algn="l"/>
              <a:r>
                <a:rPr lang="ja-JP" altLang="en-US" sz="900" dirty="0">
                  <a:solidFill>
                    <a:schemeClr val="tx1">
                      <a:lumMod val="65000"/>
                      <a:lumOff val="35000"/>
                    </a:schemeClr>
                  </a:solidFill>
                  <a:latin typeface="MS UI Gothic" charset="-128"/>
                  <a:ea typeface="MS UI Gothic" charset="-128"/>
                  <a:cs typeface="MS UI Gothic" charset="-128"/>
                </a:rPr>
                <a:t>左記の設問項目に対して、「従業員が会社に何を期待しているか</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期待度</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」と</a:t>
              </a:r>
              <a:endParaRPr lang="en-US" altLang="ja-JP" sz="900" dirty="0">
                <a:solidFill>
                  <a:schemeClr val="tx1">
                    <a:lumMod val="65000"/>
                    <a:lumOff val="35000"/>
                  </a:schemeClr>
                </a:solidFill>
                <a:latin typeface="MS UI Gothic" charset="-128"/>
                <a:ea typeface="MS UI Gothic" charset="-128"/>
                <a:cs typeface="MS UI Gothic" charset="-128"/>
              </a:endParaRPr>
            </a:p>
            <a:p>
              <a:pPr marL="7938" lvl="1" algn="l"/>
              <a:r>
                <a:rPr lang="ja-JP" altLang="en-US" sz="900" dirty="0">
                  <a:solidFill>
                    <a:schemeClr val="tx1">
                      <a:lumMod val="65000"/>
                      <a:lumOff val="35000"/>
                    </a:schemeClr>
                  </a:solidFill>
                  <a:latin typeface="MS UI Gothic" charset="-128"/>
                  <a:ea typeface="MS UI Gothic" charset="-128"/>
                  <a:cs typeface="MS UI Gothic" charset="-128"/>
                </a:rPr>
                <a:t>「従業員が会社の何に満足しているか</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満足度</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」について質問することで、</a:t>
              </a:r>
              <a:endParaRPr lang="en-US" altLang="ja-JP" sz="900" dirty="0">
                <a:solidFill>
                  <a:schemeClr val="tx1">
                    <a:lumMod val="65000"/>
                    <a:lumOff val="35000"/>
                  </a:schemeClr>
                </a:solidFill>
                <a:latin typeface="MS UI Gothic" charset="-128"/>
                <a:ea typeface="MS UI Gothic" charset="-128"/>
                <a:cs typeface="MS UI Gothic" charset="-128"/>
              </a:endParaRPr>
            </a:p>
            <a:p>
              <a:pPr marL="7938" lvl="1" algn="l"/>
              <a:r>
                <a:rPr lang="ja-JP" altLang="en-US" sz="900" dirty="0">
                  <a:solidFill>
                    <a:schemeClr val="tx1">
                      <a:lumMod val="65000"/>
                      <a:lumOff val="35000"/>
                    </a:schemeClr>
                  </a:solidFill>
                  <a:latin typeface="MS UI Gothic" charset="-128"/>
                  <a:ea typeface="MS UI Gothic" charset="-128"/>
                  <a:cs typeface="MS UI Gothic" charset="-128"/>
                </a:rPr>
                <a:t>対応項目の優先度が付けられます。</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期待度と満足度は</a:t>
              </a:r>
              <a:r>
                <a:rPr lang="en-US" altLang="ja-JP" sz="900" dirty="0">
                  <a:solidFill>
                    <a:schemeClr val="tx1">
                      <a:lumMod val="65000"/>
                      <a:lumOff val="35000"/>
                    </a:schemeClr>
                  </a:solidFill>
                  <a:latin typeface="MS UI Gothic" charset="-128"/>
                  <a:ea typeface="MS UI Gothic" charset="-128"/>
                  <a:cs typeface="MS UI Gothic" charset="-128"/>
                </a:rPr>
                <a:t>1〜5</a:t>
              </a:r>
              <a:r>
                <a:rPr lang="ja-JP" altLang="en-US" sz="900" dirty="0">
                  <a:solidFill>
                    <a:schemeClr val="tx1">
                      <a:lumMod val="65000"/>
                      <a:lumOff val="35000"/>
                    </a:schemeClr>
                  </a:solidFill>
                  <a:latin typeface="MS UI Gothic" charset="-128"/>
                  <a:ea typeface="MS UI Gothic" charset="-128"/>
                  <a:cs typeface="MS UI Gothic" charset="-128"/>
                </a:rPr>
                <a:t>の</a:t>
              </a:r>
              <a:r>
                <a:rPr lang="en-US" altLang="ja-JP" sz="900" dirty="0">
                  <a:solidFill>
                    <a:schemeClr val="tx1">
                      <a:lumMod val="65000"/>
                      <a:lumOff val="35000"/>
                    </a:schemeClr>
                  </a:solidFill>
                  <a:latin typeface="MS UI Gothic" charset="-128"/>
                  <a:ea typeface="MS UI Gothic" charset="-128"/>
                  <a:cs typeface="MS UI Gothic" charset="-128"/>
                </a:rPr>
                <a:t>5</a:t>
              </a:r>
              <a:r>
                <a:rPr lang="ja-JP" altLang="en-US" sz="900" dirty="0">
                  <a:solidFill>
                    <a:schemeClr val="tx1">
                      <a:lumMod val="65000"/>
                      <a:lumOff val="35000"/>
                    </a:schemeClr>
                  </a:solidFill>
                  <a:latin typeface="MS UI Gothic" charset="-128"/>
                  <a:ea typeface="MS UI Gothic" charset="-128"/>
                  <a:cs typeface="MS UI Gothic" charset="-128"/>
                </a:rPr>
                <a:t>段階で点数付けを行います。</a:t>
              </a:r>
              <a:r>
                <a:rPr lang="en-US" altLang="ja-JP" sz="900" dirty="0">
                  <a:solidFill>
                    <a:schemeClr val="tx1">
                      <a:lumMod val="65000"/>
                      <a:lumOff val="35000"/>
                    </a:schemeClr>
                  </a:solidFill>
                  <a:latin typeface="MS UI Gothic" charset="-128"/>
                  <a:ea typeface="MS UI Gothic" charset="-128"/>
                  <a:cs typeface="MS UI Gothic" charset="-128"/>
                </a:rPr>
                <a:t>)</a:t>
              </a:r>
            </a:p>
          </p:txBody>
        </p:sp>
        <p:sp>
          <p:nvSpPr>
            <p:cNvPr id="61" name="正方形/長方形 60"/>
            <p:cNvSpPr/>
            <p:nvPr/>
          </p:nvSpPr>
          <p:spPr>
            <a:xfrm>
              <a:off x="5162195" y="4239635"/>
              <a:ext cx="3572182" cy="438622"/>
            </a:xfrm>
            <a:prstGeom prst="rect">
              <a:avLst/>
            </a:prstGeom>
          </p:spPr>
          <p:txBody>
            <a:bodyPr wrap="none">
              <a:spAutoFit/>
            </a:bodyPr>
            <a:lstStyle/>
            <a:p>
              <a:pPr marL="7938" lvl="1"/>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サーベイの特徴③　</a:t>
              </a:r>
              <a:r>
                <a:rPr lang="en-US" altLang="ja-JP" sz="900" dirty="0">
                  <a:solidFill>
                    <a:schemeClr val="tx1">
                      <a:lumMod val="65000"/>
                      <a:lumOff val="35000"/>
                    </a:schemeClr>
                  </a:solidFill>
                  <a:latin typeface="MS UI Gothic" charset="-128"/>
                  <a:ea typeface="MS UI Gothic" charset="-128"/>
                  <a:cs typeface="MS UI Gothic" charset="-128"/>
                </a:rPr>
                <a:t>4</a:t>
              </a:r>
              <a:r>
                <a:rPr lang="ja-JP" altLang="ja-JP" sz="900" dirty="0">
                  <a:solidFill>
                    <a:schemeClr val="tx1">
                      <a:lumMod val="65000"/>
                      <a:lumOff val="35000"/>
                    </a:schemeClr>
                  </a:solidFill>
                  <a:latin typeface="MS UI Gothic" charset="-128"/>
                  <a:ea typeface="MS UI Gothic" charset="-128"/>
                  <a:cs typeface="MS UI Gothic" charset="-128"/>
                </a:rPr>
                <a:t>eyes Windows®</a:t>
              </a:r>
              <a:r>
                <a:rPr lang="en-US" altLang="ja-JP" sz="900" dirty="0">
                  <a:solidFill>
                    <a:schemeClr val="tx1">
                      <a:lumMod val="65000"/>
                      <a:lumOff val="35000"/>
                    </a:schemeClr>
                  </a:solidFill>
                  <a:latin typeface="MS UI Gothic" charset="-128"/>
                  <a:ea typeface="MS UI Gothic" charset="-128"/>
                  <a:cs typeface="MS UI Gothic" charset="-128"/>
                </a:rPr>
                <a:t>】</a:t>
              </a:r>
            </a:p>
            <a:p>
              <a:pPr marL="7938" lvl="1"/>
              <a:r>
                <a:rPr lang="ja-JP" altLang="en-US" sz="900" dirty="0">
                  <a:solidFill>
                    <a:schemeClr val="tx1">
                      <a:lumMod val="65000"/>
                      <a:lumOff val="35000"/>
                    </a:schemeClr>
                  </a:solidFill>
                  <a:latin typeface="MS UI Gothic" charset="-128"/>
                  <a:ea typeface="MS UI Gothic" charset="-128"/>
                  <a:cs typeface="MS UI Gothic" charset="-128"/>
                </a:rPr>
                <a:t>期待度と満足度のマトリクスを「</a:t>
              </a:r>
              <a:r>
                <a:rPr lang="en-US" altLang="ja-JP" sz="900" dirty="0">
                  <a:solidFill>
                    <a:schemeClr val="tx1">
                      <a:lumMod val="65000"/>
                      <a:lumOff val="35000"/>
                    </a:schemeClr>
                  </a:solidFill>
                  <a:latin typeface="MS UI Gothic" charset="-128"/>
                  <a:ea typeface="MS UI Gothic" charset="-128"/>
                  <a:cs typeface="MS UI Gothic" charset="-128"/>
                </a:rPr>
                <a:t>4</a:t>
              </a:r>
              <a:r>
                <a:rPr lang="ja-JP" altLang="ja-JP" sz="900" dirty="0">
                  <a:solidFill>
                    <a:schemeClr val="tx1">
                      <a:lumMod val="65000"/>
                      <a:lumOff val="35000"/>
                    </a:schemeClr>
                  </a:solidFill>
                  <a:latin typeface="MS UI Gothic" charset="-128"/>
                  <a:ea typeface="MS UI Gothic" charset="-128"/>
                  <a:cs typeface="MS UI Gothic" charset="-128"/>
                </a:rPr>
                <a:t>eyes Windows®</a:t>
              </a:r>
              <a:r>
                <a:rPr lang="ja-JP" altLang="en-US" sz="900" dirty="0">
                  <a:solidFill>
                    <a:schemeClr val="tx1">
                      <a:lumMod val="65000"/>
                      <a:lumOff val="35000"/>
                    </a:schemeClr>
                  </a:solidFill>
                  <a:latin typeface="MS UI Gothic" charset="-128"/>
                  <a:ea typeface="MS UI Gothic" charset="-128"/>
                  <a:cs typeface="MS UI Gothic" charset="-128"/>
                </a:rPr>
                <a:t>」と呼びます。</a:t>
              </a:r>
              <a:endParaRPr lang="en-US" altLang="ja-JP" sz="900" dirty="0">
                <a:solidFill>
                  <a:schemeClr val="tx1">
                    <a:lumMod val="65000"/>
                    <a:lumOff val="35000"/>
                  </a:schemeClr>
                </a:solidFill>
                <a:latin typeface="MS UI Gothic" charset="-128"/>
                <a:ea typeface="MS UI Gothic" charset="-128"/>
                <a:cs typeface="MS UI Gothic" charset="-128"/>
              </a:endParaRPr>
            </a:p>
          </p:txBody>
        </p:sp>
      </p:grpSp>
      <p:grpSp>
        <p:nvGrpSpPr>
          <p:cNvPr id="86" name="図形グループ 85"/>
          <p:cNvGrpSpPr/>
          <p:nvPr/>
        </p:nvGrpSpPr>
        <p:grpSpPr>
          <a:xfrm>
            <a:off x="5336183" y="4758248"/>
            <a:ext cx="4033285" cy="1581678"/>
            <a:chOff x="3404684" y="2829034"/>
            <a:chExt cx="3876152" cy="1520059"/>
          </a:xfrm>
        </p:grpSpPr>
        <p:pic>
          <p:nvPicPr>
            <p:cNvPr id="87" name="図 86"/>
            <p:cNvPicPr>
              <a:picLocks noChangeAspect="1"/>
            </p:cNvPicPr>
            <p:nvPr/>
          </p:nvPicPr>
          <p:blipFill rotWithShape="1">
            <a:blip r:embed="rId4" cstate="print">
              <a:alphaModFix amt="80000"/>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280" r="280" b="27705"/>
            <a:stretch/>
          </p:blipFill>
          <p:spPr>
            <a:xfrm>
              <a:off x="3404684" y="3177958"/>
              <a:ext cx="3096634" cy="1171135"/>
            </a:xfrm>
            <a:prstGeom prst="rect">
              <a:avLst/>
            </a:prstGeom>
            <a:ln w="6350">
              <a:solidFill>
                <a:schemeClr val="bg1">
                  <a:lumMod val="50000"/>
                </a:schemeClr>
              </a:solidFill>
            </a:ln>
          </p:spPr>
        </p:pic>
        <p:grpSp>
          <p:nvGrpSpPr>
            <p:cNvPr id="88" name="図形グループ 87"/>
            <p:cNvGrpSpPr/>
            <p:nvPr/>
          </p:nvGrpSpPr>
          <p:grpSpPr>
            <a:xfrm>
              <a:off x="3474720" y="3200400"/>
              <a:ext cx="3036561" cy="1066800"/>
              <a:chOff x="3563267" y="3200400"/>
              <a:chExt cx="2878173" cy="1066800"/>
            </a:xfrm>
          </p:grpSpPr>
          <p:cxnSp>
            <p:nvCxnSpPr>
              <p:cNvPr id="91" name="直線矢印コネクタ 90"/>
              <p:cNvCxnSpPr/>
              <p:nvPr/>
            </p:nvCxnSpPr>
            <p:spPr>
              <a:xfrm flipV="1">
                <a:off x="4968312" y="3200400"/>
                <a:ext cx="0" cy="1066800"/>
              </a:xfrm>
              <a:prstGeom prst="straightConnector1">
                <a:avLst/>
              </a:prstGeom>
              <a:ln w="28575">
                <a:solidFill>
                  <a:srgbClr val="D6294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3563267" y="3777298"/>
                <a:ext cx="2878173" cy="0"/>
              </a:xfrm>
              <a:prstGeom prst="straightConnector1">
                <a:avLst/>
              </a:prstGeom>
              <a:ln w="28575">
                <a:solidFill>
                  <a:srgbClr val="D62941"/>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角丸四角形 88"/>
            <p:cNvSpPr/>
            <p:nvPr/>
          </p:nvSpPr>
          <p:spPr>
            <a:xfrm>
              <a:off x="6597682" y="3637570"/>
              <a:ext cx="683154" cy="268788"/>
            </a:xfrm>
            <a:prstGeom prst="roundRect">
              <a:avLst/>
            </a:prstGeom>
            <a:solidFill>
              <a:schemeClr val="bg1">
                <a:lumMod val="95000"/>
              </a:schemeClr>
            </a:solidFill>
            <a:ln w="28575">
              <a:solidFill>
                <a:srgbClr val="D6294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dirty="0">
                  <a:solidFill>
                    <a:schemeClr val="tx1">
                      <a:lumMod val="65000"/>
                      <a:lumOff val="35000"/>
                    </a:schemeClr>
                  </a:solidFill>
                  <a:latin typeface="MS UI Gothic" charset="-128"/>
                  <a:ea typeface="MS UI Gothic" charset="-128"/>
                  <a:cs typeface="MS UI Gothic" charset="-128"/>
                </a:rPr>
                <a:t>満足度</a:t>
              </a:r>
            </a:p>
          </p:txBody>
        </p:sp>
        <p:sp>
          <p:nvSpPr>
            <p:cNvPr id="90" name="角丸四角形 89"/>
            <p:cNvSpPr/>
            <p:nvPr/>
          </p:nvSpPr>
          <p:spPr>
            <a:xfrm>
              <a:off x="4611423" y="2829034"/>
              <a:ext cx="683154" cy="268788"/>
            </a:xfrm>
            <a:prstGeom prst="roundRect">
              <a:avLst/>
            </a:prstGeom>
            <a:solidFill>
              <a:schemeClr val="bg1">
                <a:lumMod val="95000"/>
              </a:schemeClr>
            </a:solidFill>
            <a:ln w="28575">
              <a:solidFill>
                <a:srgbClr val="D6294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dirty="0">
                  <a:solidFill>
                    <a:schemeClr val="tx1">
                      <a:lumMod val="65000"/>
                      <a:lumOff val="35000"/>
                    </a:schemeClr>
                  </a:solidFill>
                  <a:latin typeface="MS UI Gothic" charset="-128"/>
                  <a:ea typeface="MS UI Gothic" charset="-128"/>
                  <a:cs typeface="MS UI Gothic" charset="-128"/>
                </a:rPr>
                <a:t>期待度</a:t>
              </a:r>
            </a:p>
          </p:txBody>
        </p:sp>
        <p:sp>
          <p:nvSpPr>
            <p:cNvPr id="56" name="角丸四角形 55"/>
            <p:cNvSpPr/>
            <p:nvPr/>
          </p:nvSpPr>
          <p:spPr>
            <a:xfrm>
              <a:off x="3574084" y="3350342"/>
              <a:ext cx="1343273" cy="371012"/>
            </a:xfrm>
            <a:prstGeom prst="roundRect">
              <a:avLst/>
            </a:prstGeom>
            <a:solidFill>
              <a:srgbClr val="CCE6F4">
                <a:alpha val="84000"/>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弱み</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sp>
          <p:nvSpPr>
            <p:cNvPr id="57" name="角丸四角形 56"/>
            <p:cNvSpPr/>
            <p:nvPr/>
          </p:nvSpPr>
          <p:spPr>
            <a:xfrm>
              <a:off x="5012002" y="3350342"/>
              <a:ext cx="1343273" cy="371012"/>
            </a:xfrm>
            <a:prstGeom prst="roundRect">
              <a:avLst/>
            </a:prstGeom>
            <a:solidFill>
              <a:srgbClr val="F5CBD2">
                <a:alpha val="85000"/>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強み</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sp>
          <p:nvSpPr>
            <p:cNvPr id="58" name="角丸四角形 57"/>
            <p:cNvSpPr/>
            <p:nvPr/>
          </p:nvSpPr>
          <p:spPr>
            <a:xfrm>
              <a:off x="3574084" y="3814432"/>
              <a:ext cx="1343273" cy="371012"/>
            </a:xfrm>
            <a:prstGeom prst="roundRect">
              <a:avLst/>
            </a:prstGeom>
            <a:solidFill>
              <a:schemeClr val="bg1">
                <a:lumMod val="85000"/>
                <a:alpha val="84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対応の緊急性は低い</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sp>
          <p:nvSpPr>
            <p:cNvPr id="59" name="角丸四角形 58"/>
            <p:cNvSpPr/>
            <p:nvPr/>
          </p:nvSpPr>
          <p:spPr>
            <a:xfrm>
              <a:off x="5012002" y="3814432"/>
              <a:ext cx="1343273" cy="371012"/>
            </a:xfrm>
            <a:prstGeom prst="roundRect">
              <a:avLst/>
            </a:prstGeom>
            <a:solidFill>
              <a:srgbClr val="FCEDC4">
                <a:alpha val="85000"/>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対応の緊急性は低い</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grpSp>
    </p:spTree>
    <p:extLst>
      <p:ext uri="{BB962C8B-B14F-4D97-AF65-F5344CB8AC3E}">
        <p14:creationId xmlns:p14="http://schemas.microsoft.com/office/powerpoint/2010/main" val="99562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エンゲージメント・レーティング</a:t>
            </a:r>
            <a:r>
              <a:rPr kumimoji="1" lang="en-US" altLang="ja-JP" dirty="0"/>
              <a:t>/</a:t>
            </a:r>
            <a:r>
              <a:rPr kumimoji="1" lang="ja-JP" altLang="en-US" dirty="0"/>
              <a:t>スコアとは</a:t>
            </a:r>
          </a:p>
        </p:txBody>
      </p:sp>
      <p:sp>
        <p:nvSpPr>
          <p:cNvPr id="4" name="Rectangle 3"/>
          <p:cNvSpPr>
            <a:spLocks noChangeArrowheads="1"/>
          </p:cNvSpPr>
          <p:nvPr/>
        </p:nvSpPr>
        <p:spPr bwMode="auto">
          <a:xfrm>
            <a:off x="586079" y="803864"/>
            <a:ext cx="8733842" cy="719137"/>
          </a:xfrm>
          <a:prstGeom prst="rect">
            <a:avLst/>
          </a:prstGeom>
          <a:solidFill>
            <a:schemeClr val="bg1">
              <a:lumMod val="95000"/>
            </a:schemeClr>
          </a:solidFill>
          <a:ln w="9525" algn="ctr">
            <a:solidFill>
              <a:schemeClr val="bg1">
                <a:lumMod val="50000"/>
              </a:schemeClr>
            </a:solidFill>
            <a:miter lim="800000"/>
            <a:headEnd/>
            <a:tailEnd/>
          </a:ln>
          <a:effectLst/>
        </p:spPr>
        <p:txBody>
          <a:bodyPr wrap="none" anchor="ctr"/>
          <a:lstStyle/>
          <a:p>
            <a:pPr algn="ctr"/>
            <a:r>
              <a:rPr lang="ja-JP" altLang="en-US" sz="1400" dirty="0">
                <a:solidFill>
                  <a:schemeClr val="tx1">
                    <a:lumMod val="65000"/>
                    <a:lumOff val="35000"/>
                  </a:schemeClr>
                </a:solidFill>
                <a:latin typeface="MS UI Gothic" charset="-128"/>
                <a:ea typeface="MS UI Gothic" charset="-128"/>
                <a:cs typeface="MS UI Gothic" charset="-128"/>
              </a:rPr>
              <a:t>組織診断サーベイの結果を偏差値化したのが、</a:t>
            </a:r>
            <a:endParaRPr lang="en-US" altLang="ja-JP" sz="1400" dirty="0">
              <a:solidFill>
                <a:schemeClr val="tx1">
                  <a:lumMod val="65000"/>
                  <a:lumOff val="35000"/>
                </a:schemeClr>
              </a:solidFill>
              <a:latin typeface="MS UI Gothic" charset="-128"/>
              <a:ea typeface="MS UI Gothic" charset="-128"/>
              <a:cs typeface="MS UI Gothic" charset="-128"/>
            </a:endParaRPr>
          </a:p>
          <a:p>
            <a:pPr algn="ctr"/>
            <a:r>
              <a:rPr lang="ja-JP" altLang="en-US" sz="1400" dirty="0">
                <a:solidFill>
                  <a:schemeClr val="tx1">
                    <a:lumMod val="65000"/>
                    <a:lumOff val="35000"/>
                  </a:schemeClr>
                </a:solidFill>
                <a:latin typeface="MS UI Gothic" charset="-128"/>
                <a:ea typeface="MS UI Gothic" charset="-128"/>
                <a:cs typeface="MS UI Gothic" charset="-128"/>
              </a:rPr>
              <a:t>「エンゲージメント・レーティング</a:t>
            </a:r>
            <a:r>
              <a:rPr lang="en-US" altLang="ja-JP" sz="1400" dirty="0">
                <a:solidFill>
                  <a:schemeClr val="tx1">
                    <a:lumMod val="65000"/>
                    <a:lumOff val="35000"/>
                  </a:schemeClr>
                </a:solidFill>
                <a:latin typeface="MS UI Gothic" charset="-128"/>
                <a:ea typeface="MS UI Gothic" charset="-128"/>
                <a:cs typeface="MS UI Gothic" charset="-128"/>
              </a:rPr>
              <a:t>/</a:t>
            </a:r>
            <a:r>
              <a:rPr lang="ja-JP" altLang="en-US" sz="1400" dirty="0">
                <a:solidFill>
                  <a:schemeClr val="tx1">
                    <a:lumMod val="65000"/>
                    <a:lumOff val="35000"/>
                  </a:schemeClr>
                </a:solidFill>
                <a:latin typeface="MS UI Gothic" charset="-128"/>
                <a:ea typeface="MS UI Gothic" charset="-128"/>
                <a:cs typeface="MS UI Gothic" charset="-128"/>
              </a:rPr>
              <a:t>スコア」です。</a:t>
            </a:r>
            <a:endParaRPr lang="en-US" altLang="ja-JP" sz="1400" dirty="0">
              <a:solidFill>
                <a:schemeClr val="tx1">
                  <a:lumMod val="65000"/>
                  <a:lumOff val="35000"/>
                </a:schemeClr>
              </a:solidFill>
              <a:latin typeface="MS UI Gothic" charset="-128"/>
              <a:ea typeface="MS UI Gothic" charset="-128"/>
              <a:cs typeface="MS UI Gothic" charset="-128"/>
            </a:endParaRPr>
          </a:p>
        </p:txBody>
      </p:sp>
      <p:sp>
        <p:nvSpPr>
          <p:cNvPr id="22" name="Text Box 4"/>
          <p:cNvSpPr txBox="1">
            <a:spLocks noChangeArrowheads="1"/>
          </p:cNvSpPr>
          <p:nvPr/>
        </p:nvSpPr>
        <p:spPr bwMode="auto">
          <a:xfrm>
            <a:off x="1495291" y="3797860"/>
            <a:ext cx="6401111" cy="24622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ja-JP" altLang="en-US" sz="1000" dirty="0">
                <a:solidFill>
                  <a:schemeClr val="tx1">
                    <a:lumMod val="65000"/>
                    <a:lumOff val="35000"/>
                  </a:schemeClr>
                </a:solidFill>
                <a:latin typeface="MS UI Gothic" charset="-128"/>
                <a:ea typeface="MS UI Gothic" charset="-128"/>
                <a:cs typeface="MS UI Gothic" charset="-128"/>
              </a:rPr>
              <a:t>▼</a:t>
            </a:r>
            <a:r>
              <a:rPr lang="en-US" altLang="ja-JP" sz="1000" dirty="0">
                <a:solidFill>
                  <a:schemeClr val="tx1">
                    <a:lumMod val="65000"/>
                    <a:lumOff val="35000"/>
                  </a:schemeClr>
                </a:solidFill>
                <a:latin typeface="MS UI Gothic" charset="-128"/>
                <a:ea typeface="MS UI Gothic" charset="-128"/>
                <a:cs typeface="MS UI Gothic" charset="-128"/>
              </a:rPr>
              <a:t> </a:t>
            </a:r>
            <a:r>
              <a:rPr lang="ja-JP" altLang="en-US" sz="1000" dirty="0">
                <a:solidFill>
                  <a:schemeClr val="tx1">
                    <a:lumMod val="65000"/>
                    <a:lumOff val="35000"/>
                  </a:schemeClr>
                </a:solidFill>
                <a:latin typeface="MS UI Gothic" charset="-128"/>
                <a:ea typeface="MS UI Gothic" charset="-128"/>
                <a:cs typeface="MS UI Gothic" charset="-128"/>
              </a:rPr>
              <a:t>エンゲージメント・レーティング イメージ　</a:t>
            </a:r>
            <a:r>
              <a:rPr lang="en-US" altLang="ja-JP" sz="1000" dirty="0">
                <a:solidFill>
                  <a:schemeClr val="tx1">
                    <a:lumMod val="65000"/>
                    <a:lumOff val="35000"/>
                  </a:schemeClr>
                </a:solidFill>
                <a:latin typeface="MS UI Gothic" charset="-128"/>
                <a:ea typeface="MS UI Gothic" charset="-128"/>
                <a:cs typeface="MS UI Gothic" charset="-128"/>
              </a:rPr>
              <a:t>(11</a:t>
            </a:r>
            <a:r>
              <a:rPr lang="ja-JP" altLang="en-US" sz="1000" dirty="0">
                <a:solidFill>
                  <a:schemeClr val="tx1">
                    <a:lumMod val="65000"/>
                    <a:lumOff val="35000"/>
                  </a:schemeClr>
                </a:solidFill>
                <a:latin typeface="MS UI Gothic" charset="-128"/>
                <a:ea typeface="MS UI Gothic" charset="-128"/>
                <a:cs typeface="MS UI Gothic" charset="-128"/>
              </a:rPr>
              <a:t>段階の格付けです</a:t>
            </a:r>
            <a:r>
              <a:rPr lang="en-US" altLang="ja-JP" sz="1000" dirty="0">
                <a:solidFill>
                  <a:schemeClr val="tx1">
                    <a:lumMod val="65000"/>
                    <a:lumOff val="35000"/>
                  </a:schemeClr>
                </a:solidFill>
                <a:latin typeface="MS UI Gothic" charset="-128"/>
                <a:ea typeface="MS UI Gothic" charset="-128"/>
                <a:cs typeface="MS UI Gothic" charset="-128"/>
              </a:rPr>
              <a:t>)</a:t>
            </a:r>
            <a:r>
              <a:rPr lang="ja-JP" altLang="en-US" sz="100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※2018</a:t>
            </a:r>
            <a:r>
              <a:rPr lang="ja-JP" altLang="en-US" sz="1000" dirty="0">
                <a:solidFill>
                  <a:schemeClr val="tx1">
                    <a:lumMod val="65000"/>
                    <a:lumOff val="35000"/>
                  </a:schemeClr>
                </a:solidFill>
                <a:latin typeface="MS UI Gothic" charset="-128"/>
                <a:ea typeface="MS UI Gothic" charset="-128"/>
                <a:cs typeface="MS UI Gothic" charset="-128"/>
              </a:rPr>
              <a:t>年</a:t>
            </a:r>
            <a:r>
              <a:rPr lang="en-US" altLang="ja-JP" sz="1000" dirty="0">
                <a:solidFill>
                  <a:schemeClr val="tx1">
                    <a:lumMod val="65000"/>
                    <a:lumOff val="35000"/>
                  </a:schemeClr>
                </a:solidFill>
                <a:latin typeface="MS UI Gothic" charset="-128"/>
                <a:ea typeface="MS UI Gothic" charset="-128"/>
                <a:cs typeface="MS UI Gothic" charset="-128"/>
              </a:rPr>
              <a:t>8</a:t>
            </a:r>
            <a:r>
              <a:rPr lang="ja-JP" altLang="en-US" sz="1000" dirty="0">
                <a:solidFill>
                  <a:schemeClr val="tx1">
                    <a:lumMod val="65000"/>
                    <a:lumOff val="35000"/>
                  </a:schemeClr>
                </a:solidFill>
                <a:latin typeface="MS UI Gothic" charset="-128"/>
                <a:ea typeface="MS UI Gothic" charset="-128"/>
                <a:cs typeface="MS UI Gothic" charset="-128"/>
              </a:rPr>
              <a:t>月</a:t>
            </a:r>
            <a:r>
              <a:rPr lang="en-US" altLang="ja-JP" sz="1000" dirty="0">
                <a:solidFill>
                  <a:schemeClr val="tx1">
                    <a:lumMod val="65000"/>
                    <a:lumOff val="35000"/>
                  </a:schemeClr>
                </a:solidFill>
                <a:latin typeface="MS UI Gothic" charset="-128"/>
                <a:ea typeface="MS UI Gothic" charset="-128"/>
                <a:cs typeface="MS UI Gothic" charset="-128"/>
              </a:rPr>
              <a:t>27</a:t>
            </a:r>
            <a:r>
              <a:rPr lang="ja-JP" altLang="en-US" sz="1000" dirty="0">
                <a:solidFill>
                  <a:schemeClr val="tx1">
                    <a:lumMod val="65000"/>
                    <a:lumOff val="35000"/>
                  </a:schemeClr>
                </a:solidFill>
                <a:latin typeface="MS UI Gothic" charset="-128"/>
                <a:ea typeface="MS UI Gothic" charset="-128"/>
                <a:cs typeface="MS UI Gothic" charset="-128"/>
              </a:rPr>
              <a:t>日より名称と表記を変更いたしました。</a:t>
            </a:r>
          </a:p>
        </p:txBody>
      </p:sp>
      <p:cxnSp>
        <p:nvCxnSpPr>
          <p:cNvPr id="7" name="直線コネクタ 6"/>
          <p:cNvCxnSpPr/>
          <p:nvPr/>
        </p:nvCxnSpPr>
        <p:spPr>
          <a:xfrm>
            <a:off x="4958710" y="4386277"/>
            <a:ext cx="0" cy="90478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Text Box 4"/>
          <p:cNvSpPr txBox="1">
            <a:spLocks noChangeArrowheads="1"/>
          </p:cNvSpPr>
          <p:nvPr/>
        </p:nvSpPr>
        <p:spPr bwMode="auto">
          <a:xfrm>
            <a:off x="4338385" y="4091801"/>
            <a:ext cx="1257654" cy="21317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000" dirty="0">
                <a:solidFill>
                  <a:schemeClr val="tx1">
                    <a:lumMod val="65000"/>
                    <a:lumOff val="35000"/>
                  </a:schemeClr>
                </a:solidFill>
                <a:latin typeface="MS UI Gothic" charset="-128"/>
                <a:ea typeface="MS UI Gothic" charset="-128"/>
                <a:cs typeface="MS UI Gothic" charset="-128"/>
              </a:rPr>
              <a:t>全国平均</a:t>
            </a:r>
            <a:r>
              <a:rPr lang="en-US" altLang="ja-JP" sz="1000" dirty="0">
                <a:solidFill>
                  <a:schemeClr val="tx1">
                    <a:lumMod val="65000"/>
                    <a:lumOff val="35000"/>
                  </a:schemeClr>
                </a:solidFill>
                <a:latin typeface="MS UI Gothic" charset="-128"/>
                <a:ea typeface="MS UI Gothic" charset="-128"/>
                <a:cs typeface="MS UI Gothic" charset="-128"/>
              </a:rPr>
              <a:t>(※) </a:t>
            </a:r>
            <a:r>
              <a:rPr lang="ja-JP" altLang="en-US" sz="1000" dirty="0">
                <a:solidFill>
                  <a:schemeClr val="tx1">
                    <a:lumMod val="65000"/>
                    <a:lumOff val="35000"/>
                  </a:schemeClr>
                </a:solidFill>
                <a:latin typeface="MS UI Gothic" charset="-128"/>
                <a:ea typeface="MS UI Gothic" charset="-128"/>
                <a:cs typeface="MS UI Gothic" charset="-128"/>
              </a:rPr>
              <a:t>を</a:t>
            </a:r>
            <a:r>
              <a:rPr lang="en-US" altLang="ja-JP" sz="1000" dirty="0">
                <a:solidFill>
                  <a:schemeClr val="tx1">
                    <a:lumMod val="65000"/>
                    <a:lumOff val="35000"/>
                  </a:schemeClr>
                </a:solidFill>
                <a:latin typeface="MS UI Gothic" charset="-128"/>
                <a:ea typeface="MS UI Gothic" charset="-128"/>
                <a:cs typeface="MS UI Gothic" charset="-128"/>
              </a:rPr>
              <a:t>50</a:t>
            </a:r>
            <a:r>
              <a:rPr lang="ja-JP" altLang="en-US" sz="1000" dirty="0">
                <a:solidFill>
                  <a:schemeClr val="tx1">
                    <a:lumMod val="65000"/>
                    <a:lumOff val="35000"/>
                  </a:schemeClr>
                </a:solidFill>
                <a:latin typeface="MS UI Gothic" charset="-128"/>
                <a:ea typeface="MS UI Gothic" charset="-128"/>
                <a:cs typeface="MS UI Gothic" charset="-128"/>
              </a:rPr>
              <a:t>とする</a:t>
            </a:r>
          </a:p>
        </p:txBody>
      </p:sp>
      <p:sp>
        <p:nvSpPr>
          <p:cNvPr id="54" name="Text Box 4"/>
          <p:cNvSpPr txBox="1">
            <a:spLocks noChangeArrowheads="1"/>
          </p:cNvSpPr>
          <p:nvPr/>
        </p:nvSpPr>
        <p:spPr bwMode="auto">
          <a:xfrm>
            <a:off x="6977582" y="4250287"/>
            <a:ext cx="361113" cy="21317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000" dirty="0">
                <a:solidFill>
                  <a:schemeClr val="tx1">
                    <a:lumMod val="65000"/>
                    <a:lumOff val="35000"/>
                  </a:schemeClr>
                </a:solidFill>
                <a:latin typeface="MS UI Gothic" charset="-128"/>
                <a:ea typeface="MS UI Gothic" charset="-128"/>
                <a:cs typeface="MS UI Gothic" charset="-128"/>
              </a:rPr>
              <a:t>高い</a:t>
            </a:r>
          </a:p>
        </p:txBody>
      </p:sp>
      <p:sp>
        <p:nvSpPr>
          <p:cNvPr id="62" name="Text Box 4"/>
          <p:cNvSpPr txBox="1">
            <a:spLocks noChangeArrowheads="1"/>
          </p:cNvSpPr>
          <p:nvPr/>
        </p:nvSpPr>
        <p:spPr bwMode="auto">
          <a:xfrm>
            <a:off x="2180518" y="4250287"/>
            <a:ext cx="361113" cy="21317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000" dirty="0">
                <a:solidFill>
                  <a:schemeClr val="tx1">
                    <a:lumMod val="65000"/>
                    <a:lumOff val="35000"/>
                  </a:schemeClr>
                </a:solidFill>
                <a:latin typeface="MS UI Gothic" charset="-128"/>
                <a:ea typeface="MS UI Gothic" charset="-128"/>
                <a:cs typeface="MS UI Gothic" charset="-128"/>
              </a:rPr>
              <a:t>低い</a:t>
            </a:r>
          </a:p>
        </p:txBody>
      </p:sp>
      <p:sp>
        <p:nvSpPr>
          <p:cNvPr id="66" name="Text Box 4"/>
          <p:cNvSpPr txBox="1">
            <a:spLocks noChangeArrowheads="1"/>
          </p:cNvSpPr>
          <p:nvPr/>
        </p:nvSpPr>
        <p:spPr bwMode="auto">
          <a:xfrm>
            <a:off x="3048522" y="5167948"/>
            <a:ext cx="4180953" cy="24622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000" dirty="0">
                <a:solidFill>
                  <a:schemeClr val="tx1">
                    <a:lumMod val="65000"/>
                    <a:lumOff val="35000"/>
                  </a:schemeClr>
                </a:solidFill>
                <a:latin typeface="MS UI Gothic" charset="-128"/>
                <a:ea typeface="MS UI Gothic" charset="-128"/>
                <a:cs typeface="MS UI Gothic" charset="-128"/>
              </a:rPr>
              <a:t>(※) </a:t>
            </a:r>
            <a:r>
              <a:rPr lang="ja-JP" altLang="en-US" sz="1000" dirty="0">
                <a:solidFill>
                  <a:schemeClr val="tx1">
                    <a:lumMod val="65000"/>
                    <a:lumOff val="35000"/>
                  </a:schemeClr>
                </a:solidFill>
                <a:latin typeface="MS UI Gothic" charset="-128"/>
                <a:ea typeface="MS UI Gothic" charset="-128"/>
                <a:cs typeface="MS UI Gothic" charset="-128"/>
              </a:rPr>
              <a:t>全国平均とは、過去に当サーベイを実施した全企業の平均データのことです</a:t>
            </a:r>
          </a:p>
        </p:txBody>
      </p:sp>
      <p:grpSp>
        <p:nvGrpSpPr>
          <p:cNvPr id="17" name="図形グループ 16"/>
          <p:cNvGrpSpPr/>
          <p:nvPr/>
        </p:nvGrpSpPr>
        <p:grpSpPr>
          <a:xfrm>
            <a:off x="1493170" y="1604046"/>
            <a:ext cx="5575460" cy="2031463"/>
            <a:chOff x="1391570" y="2172483"/>
            <a:chExt cx="5575460" cy="2031463"/>
          </a:xfrm>
        </p:grpSpPr>
        <p:grpSp>
          <p:nvGrpSpPr>
            <p:cNvPr id="9" name="図形グループ 8"/>
            <p:cNvGrpSpPr/>
            <p:nvPr/>
          </p:nvGrpSpPr>
          <p:grpSpPr>
            <a:xfrm>
              <a:off x="1391570" y="2172483"/>
              <a:ext cx="4865795" cy="2031463"/>
              <a:chOff x="1391570" y="2172483"/>
              <a:chExt cx="4865795" cy="2031463"/>
            </a:xfrm>
          </p:grpSpPr>
          <p:sp>
            <p:nvSpPr>
              <p:cNvPr id="6" name="テキスト ボックス 5"/>
              <p:cNvSpPr txBox="1"/>
              <p:nvPr/>
            </p:nvSpPr>
            <p:spPr>
              <a:xfrm>
                <a:off x="1391570" y="2172483"/>
                <a:ext cx="4485523" cy="400110"/>
              </a:xfrm>
              <a:prstGeom prst="rect">
                <a:avLst/>
              </a:prstGeom>
              <a:noFill/>
            </p:spPr>
            <p:txBody>
              <a:bodyPr wrap="none" rtlCol="0">
                <a:spAutoFit/>
              </a:bodyPr>
              <a:lstStyle/>
              <a:p>
                <a:r>
                  <a:rPr lang="ja-JP" altLang="en-US" sz="1000" dirty="0">
                    <a:solidFill>
                      <a:schemeClr val="tx1">
                        <a:lumMod val="65000"/>
                        <a:lumOff val="35000"/>
                      </a:schemeClr>
                    </a:solidFill>
                    <a:latin typeface="MS UI Gothic" charset="-128"/>
                    <a:ea typeface="MS UI Gothic" charset="-128"/>
                    <a:cs typeface="MS UI Gothic" charset="-128"/>
                  </a:rPr>
                  <a:t>▼</a:t>
                </a:r>
                <a:r>
                  <a:rPr kumimoji="1" lang="en-US" altLang="ja-JP" sz="1000" dirty="0">
                    <a:solidFill>
                      <a:schemeClr val="tx1">
                        <a:lumMod val="65000"/>
                        <a:lumOff val="35000"/>
                      </a:schemeClr>
                    </a:solidFill>
                    <a:latin typeface="MS UI Gothic" charset="-128"/>
                    <a:ea typeface="MS UI Gothic" charset="-128"/>
                    <a:cs typeface="MS UI Gothic" charset="-128"/>
                  </a:rPr>
                  <a:t> </a:t>
                </a:r>
                <a:r>
                  <a:rPr kumimoji="1" lang="ja-JP" altLang="en-US" sz="1000" dirty="0">
                    <a:solidFill>
                      <a:schemeClr val="tx1">
                        <a:lumMod val="65000"/>
                        <a:lumOff val="35000"/>
                      </a:schemeClr>
                    </a:solidFill>
                    <a:latin typeface="MS UI Gothic" charset="-128"/>
                    <a:ea typeface="MS UI Gothic" charset="-128"/>
                    <a:cs typeface="MS UI Gothic" charset="-128"/>
                  </a:rPr>
                  <a:t>エンゲージメントスコアは、</a:t>
                </a:r>
                <a:endParaRPr kumimoji="1" lang="en-US" altLang="ja-JP" sz="1000" dirty="0">
                  <a:solidFill>
                    <a:schemeClr val="tx1">
                      <a:lumMod val="65000"/>
                      <a:lumOff val="35000"/>
                    </a:schemeClr>
                  </a:solidFill>
                  <a:latin typeface="MS UI Gothic" charset="-128"/>
                  <a:ea typeface="MS UI Gothic" charset="-128"/>
                  <a:cs typeface="MS UI Gothic" charset="-128"/>
                </a:endParaRPr>
              </a:p>
              <a:p>
                <a:r>
                  <a:rPr lang="ja-JP" altLang="en-US" sz="1000" dirty="0">
                    <a:solidFill>
                      <a:schemeClr val="tx1">
                        <a:lumMod val="65000"/>
                        <a:lumOff val="35000"/>
                      </a:schemeClr>
                    </a:solidFill>
                    <a:latin typeface="MS UI Gothic" charset="-128"/>
                    <a:ea typeface="MS UI Gothic" charset="-128"/>
                    <a:cs typeface="MS UI Gothic" charset="-128"/>
                  </a:rPr>
                  <a:t>　　</a:t>
                </a:r>
                <a:r>
                  <a:rPr kumimoji="1" lang="ja-JP" altLang="en-US" sz="1000" dirty="0">
                    <a:solidFill>
                      <a:schemeClr val="tx1">
                        <a:lumMod val="65000"/>
                        <a:lumOff val="35000"/>
                      </a:schemeClr>
                    </a:solidFill>
                    <a:latin typeface="MS UI Gothic" charset="-128"/>
                    <a:ea typeface="MS UI Gothic" charset="-128"/>
                    <a:cs typeface="MS UI Gothic" charset="-128"/>
                  </a:rPr>
                  <a:t>主に</a:t>
                </a:r>
                <a:r>
                  <a:rPr lang="ja-JP" altLang="en-US" sz="1000" dirty="0">
                    <a:solidFill>
                      <a:schemeClr val="tx1">
                        <a:lumMod val="65000"/>
                        <a:lumOff val="35000"/>
                      </a:schemeClr>
                    </a:solidFill>
                    <a:latin typeface="MS UI Gothic" charset="-128"/>
                    <a:ea typeface="MS UI Gothic" charset="-128"/>
                    <a:cs typeface="MS UI Gothic" charset="-128"/>
                  </a:rPr>
                  <a:t>「</a:t>
                </a:r>
                <a:r>
                  <a:rPr lang="en-US" altLang="ja-JP" sz="1000" dirty="0">
                    <a:solidFill>
                      <a:schemeClr val="tx1">
                        <a:lumMod val="65000"/>
                        <a:lumOff val="35000"/>
                      </a:schemeClr>
                    </a:solidFill>
                    <a:latin typeface="MS UI Gothic" charset="-128"/>
                    <a:ea typeface="MS UI Gothic" charset="-128"/>
                    <a:cs typeface="MS UI Gothic" charset="-128"/>
                  </a:rPr>
                  <a:t>4</a:t>
                </a:r>
                <a:r>
                  <a:rPr lang="ja-JP" altLang="ja-JP" sz="1000" dirty="0">
                    <a:solidFill>
                      <a:schemeClr val="tx1">
                        <a:lumMod val="65000"/>
                        <a:lumOff val="35000"/>
                      </a:schemeClr>
                    </a:solidFill>
                    <a:latin typeface="MS UI Gothic" charset="-128"/>
                    <a:ea typeface="MS UI Gothic" charset="-128"/>
                    <a:cs typeface="MS UI Gothic" charset="-128"/>
                  </a:rPr>
                  <a:t>eyes Windows®</a:t>
                </a:r>
                <a:r>
                  <a:rPr lang="en-US" altLang="ja-JP" sz="1000" dirty="0">
                    <a:solidFill>
                      <a:schemeClr val="tx1">
                        <a:lumMod val="65000"/>
                        <a:lumOff val="35000"/>
                      </a:schemeClr>
                    </a:solidFill>
                    <a:latin typeface="MS UI Gothic" charset="-128"/>
                    <a:ea typeface="MS UI Gothic" charset="-128"/>
                    <a:cs typeface="MS UI Gothic" charset="-128"/>
                  </a:rPr>
                  <a:t> </a:t>
                </a:r>
                <a:r>
                  <a:rPr kumimoji="1" lang="ja-JP" altLang="en-US" sz="1000" dirty="0">
                    <a:solidFill>
                      <a:schemeClr val="tx1">
                        <a:lumMod val="65000"/>
                        <a:lumOff val="35000"/>
                      </a:schemeClr>
                    </a:solidFill>
                    <a:latin typeface="MS UI Gothic" charset="-128"/>
                    <a:ea typeface="MS UI Gothic" charset="-128"/>
                    <a:cs typeface="MS UI Gothic" charset="-128"/>
                  </a:rPr>
                  <a:t>の中心点</a:t>
                </a:r>
                <a:r>
                  <a:rPr kumimoji="1" lang="en-US" altLang="ja-JP" sz="1000" dirty="0">
                    <a:solidFill>
                      <a:schemeClr val="tx1">
                        <a:lumMod val="65000"/>
                        <a:lumOff val="35000"/>
                      </a:schemeClr>
                    </a:solidFill>
                    <a:latin typeface="MS UI Gothic" charset="-128"/>
                    <a:ea typeface="MS UI Gothic" charset="-128"/>
                    <a:cs typeface="MS UI Gothic" charset="-128"/>
                  </a:rPr>
                  <a:t> (</a:t>
                </a:r>
                <a:r>
                  <a:rPr kumimoji="1" lang="ja-JP" altLang="en-US" sz="1000" dirty="0">
                    <a:solidFill>
                      <a:schemeClr val="tx1">
                        <a:lumMod val="65000"/>
                        <a:lumOff val="35000"/>
                      </a:schemeClr>
                    </a:solidFill>
                    <a:latin typeface="MS UI Gothic" charset="-128"/>
                    <a:ea typeface="MS UI Gothic" charset="-128"/>
                    <a:cs typeface="MS UI Gothic" charset="-128"/>
                  </a:rPr>
                  <a:t>期待度と満足度の平均</a:t>
                </a:r>
                <a:r>
                  <a:rPr kumimoji="1"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a:t>
                </a:r>
                <a:r>
                  <a:rPr lang="ja-JP" altLang="en-US" sz="1000" dirty="0">
                    <a:solidFill>
                      <a:schemeClr val="tx1">
                        <a:lumMod val="65000"/>
                        <a:lumOff val="35000"/>
                      </a:schemeClr>
                    </a:solidFill>
                    <a:latin typeface="MS UI Gothic" charset="-128"/>
                    <a:ea typeface="MS UI Gothic" charset="-128"/>
                    <a:cs typeface="MS UI Gothic" charset="-128"/>
                  </a:rPr>
                  <a:t>から、算出されます。</a:t>
                </a:r>
                <a:endParaRPr lang="en-US" altLang="ja-JP" sz="1000" dirty="0">
                  <a:solidFill>
                    <a:schemeClr val="tx1">
                      <a:lumMod val="65000"/>
                      <a:lumOff val="35000"/>
                    </a:schemeClr>
                  </a:solidFill>
                  <a:latin typeface="MS UI Gothic" charset="-128"/>
                  <a:ea typeface="MS UI Gothic" charset="-128"/>
                  <a:cs typeface="MS UI Gothic" charset="-128"/>
                </a:endParaRPr>
              </a:p>
            </p:txBody>
          </p:sp>
          <p:pic>
            <p:nvPicPr>
              <p:cNvPr id="49" name="図 48"/>
              <p:cNvPicPr>
                <a:picLocks noChangeAspect="1"/>
              </p:cNvPicPr>
              <p:nvPr/>
            </p:nvPicPr>
            <p:blipFill>
              <a:blip r:embed="rId2" cstate="print">
                <a:alphaModFix amt="80000"/>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3442465" y="2739630"/>
                <a:ext cx="2814900" cy="1464316"/>
              </a:xfrm>
              <a:prstGeom prst="rect">
                <a:avLst/>
              </a:prstGeom>
              <a:ln w="6350">
                <a:solidFill>
                  <a:schemeClr val="bg1">
                    <a:lumMod val="50000"/>
                  </a:schemeClr>
                </a:solidFill>
              </a:ln>
            </p:spPr>
          </p:pic>
        </p:grpSp>
        <p:sp>
          <p:nvSpPr>
            <p:cNvPr id="10" name="円/楕円 9"/>
            <p:cNvSpPr/>
            <p:nvPr/>
          </p:nvSpPr>
          <p:spPr>
            <a:xfrm>
              <a:off x="4751201" y="3172821"/>
              <a:ext cx="197317" cy="197317"/>
            </a:xfrm>
            <a:prstGeom prst="ellipse">
              <a:avLst/>
            </a:prstGeom>
            <a:noFill/>
            <a:ln w="28575">
              <a:solidFill>
                <a:srgbClr val="D62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endParaRPr>
            </a:p>
          </p:txBody>
        </p:sp>
        <p:sp>
          <p:nvSpPr>
            <p:cNvPr id="12" name="テキスト ボックス 11"/>
            <p:cNvSpPr txBox="1"/>
            <p:nvPr/>
          </p:nvSpPr>
          <p:spPr>
            <a:xfrm>
              <a:off x="6436115" y="2753290"/>
              <a:ext cx="530915" cy="230832"/>
            </a:xfrm>
            <a:prstGeom prst="rect">
              <a:avLst/>
            </a:prstGeom>
            <a:noFill/>
          </p:spPr>
          <p:txBody>
            <a:bodyPr wrap="none" rtlCol="0">
              <a:spAutoFit/>
            </a:bodyPr>
            <a:lstStyle/>
            <a:p>
              <a:r>
                <a:rPr kumimoji="1" lang="ja-JP" altLang="en-US" sz="900" dirty="0">
                  <a:solidFill>
                    <a:schemeClr val="tx1">
                      <a:lumMod val="65000"/>
                      <a:lumOff val="35000"/>
                    </a:schemeClr>
                  </a:solidFill>
                  <a:latin typeface="MS UI Gothic" charset="-128"/>
                  <a:ea typeface="MS UI Gothic" charset="-128"/>
                  <a:cs typeface="MS UI Gothic" charset="-128"/>
                </a:rPr>
                <a:t>中心点</a:t>
              </a:r>
            </a:p>
          </p:txBody>
        </p:sp>
        <p:cxnSp>
          <p:nvCxnSpPr>
            <p:cNvPr id="14" name="直線矢印コネクタ 13"/>
            <p:cNvCxnSpPr>
              <a:stCxn id="10" idx="6"/>
              <a:endCxn id="12" idx="1"/>
            </p:cNvCxnSpPr>
            <p:nvPr/>
          </p:nvCxnSpPr>
          <p:spPr>
            <a:xfrm flipV="1">
              <a:off x="4948518" y="2868706"/>
              <a:ext cx="1487597" cy="402774"/>
            </a:xfrm>
            <a:prstGeom prst="straightConnector1">
              <a:avLst/>
            </a:prstGeom>
            <a:ln w="28575">
              <a:solidFill>
                <a:srgbClr val="D62941"/>
              </a:solidFill>
              <a:headEnd type="triangle"/>
              <a:tailEnd type="oval"/>
            </a:ln>
          </p:spPr>
          <p:style>
            <a:lnRef idx="1">
              <a:schemeClr val="accent1"/>
            </a:lnRef>
            <a:fillRef idx="0">
              <a:schemeClr val="accent1"/>
            </a:fillRef>
            <a:effectRef idx="0">
              <a:schemeClr val="accent1"/>
            </a:effectRef>
            <a:fontRef idx="minor">
              <a:schemeClr val="tx1"/>
            </a:fontRef>
          </p:style>
        </p:cxnSp>
      </p:grpSp>
      <p:pic>
        <p:nvPicPr>
          <p:cNvPr id="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013" y="4504384"/>
            <a:ext cx="4937887" cy="72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テキスト ボックス 54"/>
          <p:cNvSpPr txBox="1"/>
          <p:nvPr/>
        </p:nvSpPr>
        <p:spPr>
          <a:xfrm>
            <a:off x="7839005" y="2492598"/>
            <a:ext cx="7344816" cy="261610"/>
          </a:xfrm>
          <a:prstGeom prst="rect">
            <a:avLst/>
          </a:prstGeom>
          <a:noFill/>
        </p:spPr>
        <p:txBody>
          <a:bodyPr wrap="square" rtlCol="0">
            <a:spAutoFit/>
          </a:bodyPr>
          <a:lstStyle/>
          <a:p>
            <a:r>
              <a:rPr lang="ja-JP" altLang="en-US" sz="1100" dirty="0">
                <a:latin typeface="+mj-ea"/>
                <a:ea typeface="+mj-ea"/>
              </a:rPr>
              <a:t> </a:t>
            </a:r>
            <a:endParaRPr lang="en-US" altLang="ja-JP" sz="1100" dirty="0">
              <a:latin typeface="+mj-ea"/>
              <a:ea typeface="+mj-ea"/>
            </a:endParaRPr>
          </a:p>
        </p:txBody>
      </p:sp>
    </p:spTree>
    <p:extLst>
      <p:ext uri="{BB962C8B-B14F-4D97-AF65-F5344CB8AC3E}">
        <p14:creationId xmlns:p14="http://schemas.microsoft.com/office/powerpoint/2010/main" val="87052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219745" y="-156866"/>
            <a:ext cx="8081107" cy="576263"/>
          </a:xfrm>
        </p:spPr>
        <p:txBody>
          <a:bodyPr/>
          <a:lstStyle/>
          <a:p>
            <a:r>
              <a:rPr lang="ja-JP" altLang="en-US" dirty="0"/>
              <a:t>エンプロイー</a:t>
            </a:r>
            <a:r>
              <a:rPr lang="ja-JP" altLang="en-US" dirty="0">
                <a:solidFill>
                  <a:schemeClr val="tx1">
                    <a:lumMod val="65000"/>
                    <a:lumOff val="35000"/>
                  </a:schemeClr>
                </a:solidFill>
              </a:rPr>
              <a:t>組織診断</a:t>
            </a:r>
            <a:r>
              <a:rPr kumimoji="1" lang="ja-JP" altLang="en-US" dirty="0"/>
              <a:t>サー</a:t>
            </a:r>
            <a:r>
              <a:rPr lang="ja-JP" altLang="en-US" dirty="0"/>
              <a:t>ベイの項目詳細①</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13</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654443894"/>
              </p:ext>
            </p:extLst>
          </p:nvPr>
        </p:nvGraphicFramePr>
        <p:xfrm>
          <a:off x="398463" y="573808"/>
          <a:ext cx="9109075" cy="5827008"/>
        </p:xfrm>
        <a:graphic>
          <a:graphicData uri="http://schemas.openxmlformats.org/drawingml/2006/table">
            <a:tbl>
              <a:tblPr>
                <a:tableStyleId>{5C22544A-7EE6-4342-B048-85BDC9FD1C3A}</a:tableStyleId>
              </a:tblPr>
              <a:tblGrid>
                <a:gridCol w="689610">
                  <a:extLst>
                    <a:ext uri="{9D8B030D-6E8A-4147-A177-3AD203B41FA5}">
                      <a16:colId xmlns:a16="http://schemas.microsoft.com/office/drawing/2014/main" val="20000"/>
                    </a:ext>
                  </a:extLst>
                </a:gridCol>
                <a:gridCol w="689610">
                  <a:extLst>
                    <a:ext uri="{9D8B030D-6E8A-4147-A177-3AD203B41FA5}">
                      <a16:colId xmlns:a16="http://schemas.microsoft.com/office/drawing/2014/main" val="20001"/>
                    </a:ext>
                  </a:extLst>
                </a:gridCol>
                <a:gridCol w="280329">
                  <a:extLst>
                    <a:ext uri="{9D8B030D-6E8A-4147-A177-3AD203B41FA5}">
                      <a16:colId xmlns:a16="http://schemas.microsoft.com/office/drawing/2014/main" val="20002"/>
                    </a:ext>
                  </a:extLst>
                </a:gridCol>
                <a:gridCol w="2458589">
                  <a:extLst>
                    <a:ext uri="{9D8B030D-6E8A-4147-A177-3AD203B41FA5}">
                      <a16:colId xmlns:a16="http://schemas.microsoft.com/office/drawing/2014/main" val="20003"/>
                    </a:ext>
                  </a:extLst>
                </a:gridCol>
                <a:gridCol w="4990937">
                  <a:extLst>
                    <a:ext uri="{9D8B030D-6E8A-4147-A177-3AD203B41FA5}">
                      <a16:colId xmlns:a16="http://schemas.microsoft.com/office/drawing/2014/main" val="20004"/>
                    </a:ext>
                  </a:extLst>
                </a:gridCol>
              </a:tblGrid>
              <a:tr h="176576">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領域</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項目</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0"/>
                  </a:ext>
                </a:extLst>
              </a:tr>
              <a:tr h="176576">
                <a:tc rowSpan="32">
                  <a:txBody>
                    <a:bodyPr/>
                    <a:lstStyle/>
                    <a:p>
                      <a:pPr algn="ctr" fontAlgn="ctr"/>
                      <a:r>
                        <a:rPr lang="ja-JP" altLang="en-US" sz="800" u="none" strike="noStrike" dirty="0">
                          <a:effectLst/>
                          <a:latin typeface="MS UI Gothic" charset="-128"/>
                          <a:ea typeface="MS UI Gothic" charset="-128"/>
                          <a:cs typeface="MS UI Gothic" charset="-128"/>
                        </a:rPr>
                        <a:t>会社領域</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rowSpan="4">
                  <a:txBody>
                    <a:bodyPr/>
                    <a:lstStyle/>
                    <a:p>
                      <a:pPr algn="ctr" fontAlgn="ctr"/>
                      <a:r>
                        <a:rPr lang="en-US" altLang="ja-JP" sz="800" u="none" strike="noStrike" dirty="0">
                          <a:effectLst/>
                          <a:latin typeface="MS UI Gothic" charset="-128"/>
                          <a:ea typeface="MS UI Gothic" charset="-128"/>
                          <a:cs typeface="MS UI Gothic" charset="-128"/>
                        </a:rPr>
                        <a:t>A.</a:t>
                      </a:r>
                      <a:r>
                        <a:rPr lang="ja-JP" altLang="en-US" sz="800" u="none" strike="noStrike" dirty="0">
                          <a:effectLst/>
                          <a:latin typeface="MS UI Gothic" charset="-128"/>
                          <a:ea typeface="MS UI Gothic" charset="-128"/>
                          <a:cs typeface="MS UI Gothic" charset="-128"/>
                        </a:rPr>
                        <a:t>会社基盤</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dirty="0">
                          <a:effectLst/>
                          <a:latin typeface="MS UI Gothic" charset="-128"/>
                          <a:ea typeface="MS UI Gothic" charset="-128"/>
                          <a:cs typeface="MS UI Gothic" charset="-128"/>
                        </a:rPr>
                        <a:t>1</a:t>
                      </a:r>
                      <a:endParaRPr lang="en-US" altLang="ja-JP"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業界内での影響力</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自社が、同じ業界において影響力のある会社であること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2</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顧客基盤の安定性</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自社と顧客との関係性や売り上げが安定していること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3</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話題性や知名度</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自社が、知名度や話題性のある会社であること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4</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財務状態の健全性</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自社の財務状態が良好であること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4"/>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B.</a:t>
                      </a:r>
                      <a:r>
                        <a:rPr lang="ja-JP" altLang="en-US" sz="800" u="none" strike="noStrike" dirty="0">
                          <a:effectLst/>
                          <a:latin typeface="MS UI Gothic" charset="-128"/>
                          <a:ea typeface="MS UI Gothic" charset="-128"/>
                          <a:cs typeface="MS UI Gothic" charset="-128"/>
                        </a:rPr>
                        <a:t>理念戦略</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5</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理念の発信と伝達</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会社が、自社の企業理念やビジョンを社員に浸透させる努力をしていること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6</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理念の現場浸透度</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自社の企業理念やビジョンが社員に浸透していること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7</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戦略目標の発信と伝達</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会社が、自社の当面の戦略や目標を社員に分かりやすく伝えようとすること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8</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戦略目標への納得感</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自社の当面の戦略や目標に納得感があること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8"/>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C.</a:t>
                      </a:r>
                      <a:r>
                        <a:rPr lang="ja-JP" altLang="en-US" sz="800" u="none" strike="noStrike" dirty="0">
                          <a:effectLst/>
                          <a:latin typeface="MS UI Gothic" charset="-128"/>
                          <a:ea typeface="MS UI Gothic" charset="-128"/>
                          <a:cs typeface="MS UI Gothic" charset="-128"/>
                        </a:rPr>
                        <a:t>事業内容</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9</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自社の事業優位性</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自社の事業に、他社と比べて明確な強みがあること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10</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社会的な影響力</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自社の事業が、社会的に影響力があると感じられること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cs-CZ" sz="800" u="none" strike="noStrike">
                          <a:effectLst/>
                          <a:latin typeface="MS UI Gothic" charset="-128"/>
                          <a:ea typeface="MS UI Gothic" charset="-128"/>
                          <a:cs typeface="MS UI Gothic" charset="-128"/>
                        </a:rPr>
                        <a:t>11</a:t>
                      </a:r>
                      <a:endParaRPr lang="cs-CZ"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社会的意義や貢献感</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自社の事業が、世の中の役に立っていると感じられること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12</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事業の成長性や将来性</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自社の事業に、将来性や成長性が感じられること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2"/>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D.</a:t>
                      </a:r>
                      <a:r>
                        <a:rPr lang="ja-JP" altLang="en-US" sz="800" u="none" strike="noStrike" dirty="0">
                          <a:effectLst/>
                          <a:latin typeface="MS UI Gothic" charset="-128"/>
                          <a:ea typeface="MS UI Gothic" charset="-128"/>
                          <a:cs typeface="MS UI Gothic" charset="-128"/>
                        </a:rPr>
                        <a:t>仕事内容</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is-IS" sz="800" u="none" strike="noStrike">
                          <a:effectLst/>
                          <a:latin typeface="MS UI Gothic" charset="-128"/>
                          <a:ea typeface="MS UI Gothic" charset="-128"/>
                          <a:cs typeface="MS UI Gothic" charset="-128"/>
                        </a:rPr>
                        <a:t>13</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責任ややりがい</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仕事において、自分の判断で行動できる範囲が広く、責任とやりがいを感じること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14</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顧客や社会への貢献感</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仕事をすることで、社会や顧客に対して貢献していると感じること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4"/>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15</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専門能力の獲得</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仕事をすることで、他の会社でも役に立つような専門的な能力が身につくこと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16</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個性や能力の発揮</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仕事において、自分の能力や個性を十分活かせること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6"/>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E.</a:t>
                      </a:r>
                      <a:r>
                        <a:rPr lang="ja-JP" altLang="en-US" sz="800" u="none" strike="noStrike" dirty="0">
                          <a:effectLst/>
                          <a:latin typeface="MS UI Gothic" charset="-128"/>
                          <a:ea typeface="MS UI Gothic" charset="-128"/>
                          <a:cs typeface="MS UI Gothic" charset="-128"/>
                        </a:rPr>
                        <a:t>組織風土</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17</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全社的な連帯感</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会社全体としてのまとまりや、一体感があること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fi-FI" sz="800" u="none" strike="noStrike">
                          <a:effectLst/>
                          <a:latin typeface="MS UI Gothic" charset="-128"/>
                          <a:ea typeface="MS UI Gothic" charset="-128"/>
                          <a:cs typeface="MS UI Gothic" charset="-128"/>
                        </a:rPr>
                        <a:t>18</a:t>
                      </a:r>
                      <a:endParaRPr lang="fi-FI"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階層間の意思疎通</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社内の上下の階層間で、意思疎通が図れていること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8"/>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19</a:t>
                      </a:r>
                      <a:endParaRPr lang="en-US" altLang="ja-JP"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相互尊重の精神</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自社内において、社員同士がお互いのことを尊重しあっていること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20</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関連部署間の連携</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自社内において、他の部署と仕事をするときに協力しながら仕事ができること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0"/>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F.</a:t>
                      </a:r>
                      <a:r>
                        <a:rPr lang="ja-JP" altLang="en-US" sz="800" u="none" strike="noStrike" dirty="0">
                          <a:effectLst/>
                          <a:latin typeface="MS UI Gothic" charset="-128"/>
                          <a:ea typeface="MS UI Gothic" charset="-128"/>
                          <a:cs typeface="MS UI Gothic" charset="-128"/>
                        </a:rPr>
                        <a:t>人的資源</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cs-CZ" sz="800" u="none" strike="noStrike">
                          <a:effectLst/>
                          <a:latin typeface="MS UI Gothic" charset="-128"/>
                          <a:ea typeface="MS UI Gothic" charset="-128"/>
                          <a:cs typeface="MS UI Gothic" charset="-128"/>
                        </a:rPr>
                        <a:t>21</a:t>
                      </a:r>
                      <a:endParaRPr lang="cs-CZ"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経営陣に対する信頼</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自社の経営陣が信頼できること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dirty="0">
                          <a:effectLst/>
                          <a:latin typeface="MS UI Gothic" charset="-128"/>
                          <a:ea typeface="MS UI Gothic" charset="-128"/>
                          <a:cs typeface="MS UI Gothic" charset="-128"/>
                        </a:rPr>
                        <a:t>22</a:t>
                      </a:r>
                      <a:endParaRPr lang="is-I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魅力的な人材</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魅力的な人材が自社内にいること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23</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多様な人材</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多様な特性を持った人材が自社内にいること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24</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適切な採用・配置</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自社が、事業状況に適した採用・配置を行っていること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4"/>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G.</a:t>
                      </a:r>
                      <a:r>
                        <a:rPr lang="ja-JP" altLang="en-US" sz="800" u="none" strike="noStrike" dirty="0">
                          <a:effectLst/>
                          <a:latin typeface="MS UI Gothic" charset="-128"/>
                          <a:ea typeface="MS UI Gothic" charset="-128"/>
                          <a:cs typeface="MS UI Gothic" charset="-128"/>
                        </a:rPr>
                        <a:t>施設環境</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is-IS" sz="800" u="none" strike="noStrike">
                          <a:effectLst/>
                          <a:latin typeface="MS UI Gothic" charset="-128"/>
                          <a:ea typeface="MS UI Gothic" charset="-128"/>
                          <a:cs typeface="MS UI Gothic" charset="-128"/>
                        </a:rPr>
                        <a:t>25</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身体的な快適性</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職場の温度や換気などが適切で、快適に働くことができる環境であること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26</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ＩＴ環境の充実度</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職場において、コンピュータやネットワークなどの</a:t>
                      </a:r>
                      <a:r>
                        <a:rPr lang="en-US" altLang="ja-JP" sz="800" u="none" strike="noStrike" dirty="0">
                          <a:effectLst/>
                          <a:latin typeface="MS UI Gothic" charset="-128"/>
                          <a:ea typeface="MS UI Gothic" charset="-128"/>
                          <a:cs typeface="MS UI Gothic" charset="-128"/>
                        </a:rPr>
                        <a:t>IT</a:t>
                      </a:r>
                      <a:r>
                        <a:rPr lang="ja-JP" altLang="en-US" sz="800" u="none" strike="noStrike" dirty="0">
                          <a:effectLst/>
                          <a:latin typeface="MS UI Gothic" charset="-128"/>
                          <a:ea typeface="MS UI Gothic" charset="-128"/>
                          <a:cs typeface="MS UI Gothic" charset="-128"/>
                        </a:rPr>
                        <a:t>環境が充実していること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27</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業務環境の充実度</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職場において、業務を行う上でのスペースや設備等が充実していること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28</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勤務地のロケーション</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勤務地が自社の事業活動に適した場所にあること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8"/>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H.</a:t>
                      </a:r>
                      <a:r>
                        <a:rPr lang="ja-JP" altLang="en-US" sz="800" u="none" strike="noStrike" dirty="0">
                          <a:effectLst/>
                          <a:latin typeface="MS UI Gothic" charset="-128"/>
                          <a:ea typeface="MS UI Gothic" charset="-128"/>
                          <a:cs typeface="MS UI Gothic" charset="-128"/>
                        </a:rPr>
                        <a:t>制度待遇</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is-IS" sz="800" u="none" strike="noStrike">
                          <a:effectLst/>
                          <a:latin typeface="MS UI Gothic" charset="-128"/>
                          <a:ea typeface="MS UI Gothic" charset="-128"/>
                          <a:cs typeface="MS UI Gothic" charset="-128"/>
                        </a:rPr>
                        <a:t>29</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評価・給与の妥当性</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自社における自分の評価や給与水準が、役割に照らして妥当であること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dirty="0">
                          <a:effectLst/>
                          <a:latin typeface="MS UI Gothic" charset="-128"/>
                          <a:ea typeface="MS UI Gothic" charset="-128"/>
                          <a:cs typeface="MS UI Gothic" charset="-128"/>
                        </a:rPr>
                        <a:t>30</a:t>
                      </a:r>
                      <a:endParaRPr lang="en-US" altLang="ja-JP"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休日や就業時間</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自社における休日・休暇や就業時間の状況に納得できること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3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dirty="0">
                          <a:effectLst/>
                          <a:latin typeface="MS UI Gothic" charset="-128"/>
                          <a:ea typeface="MS UI Gothic" charset="-128"/>
                          <a:cs typeface="MS UI Gothic" charset="-128"/>
                        </a:rPr>
                        <a:t>31</a:t>
                      </a:r>
                      <a:endParaRPr lang="en-US" altLang="ja-JP"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研修制度の充実度</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自社において、能力や知識を高めるための教育研修制度が充実していること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3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32</a:t>
                      </a:r>
                      <a:endParaRPr lang="is-I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多様な働き方</a:t>
                      </a:r>
                      <a:endParaRPr lang="ja-JP" altLang="en-US" sz="800" b="0" i="0" u="none" strike="noStrike">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自社において、個々の希望や適性に合わせた多様な働き方が選択できること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57087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lang="ja-JP" altLang="en-US" dirty="0"/>
              <a:t>エンプロイー</a:t>
            </a:r>
            <a:r>
              <a:rPr lang="ja-JP" altLang="en-US" dirty="0">
                <a:solidFill>
                  <a:schemeClr val="tx1">
                    <a:lumMod val="65000"/>
                    <a:lumOff val="35000"/>
                  </a:schemeClr>
                </a:solidFill>
              </a:rPr>
              <a:t>組織診断</a:t>
            </a:r>
            <a:r>
              <a:rPr lang="ja-JP" altLang="en-US" dirty="0"/>
              <a:t>サーベイの項目詳細②</a:t>
            </a:r>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14</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825028372"/>
              </p:ext>
            </p:extLst>
          </p:nvPr>
        </p:nvGraphicFramePr>
        <p:xfrm>
          <a:off x="398463" y="573808"/>
          <a:ext cx="9109075" cy="5827008"/>
        </p:xfrm>
        <a:graphic>
          <a:graphicData uri="http://schemas.openxmlformats.org/drawingml/2006/table">
            <a:tbl>
              <a:tblPr>
                <a:tableStyleId>{5C22544A-7EE6-4342-B048-85BDC9FD1C3A}</a:tableStyleId>
              </a:tblPr>
              <a:tblGrid>
                <a:gridCol w="689610">
                  <a:extLst>
                    <a:ext uri="{9D8B030D-6E8A-4147-A177-3AD203B41FA5}">
                      <a16:colId xmlns:a16="http://schemas.microsoft.com/office/drawing/2014/main" val="20000"/>
                    </a:ext>
                  </a:extLst>
                </a:gridCol>
                <a:gridCol w="689610">
                  <a:extLst>
                    <a:ext uri="{9D8B030D-6E8A-4147-A177-3AD203B41FA5}">
                      <a16:colId xmlns:a16="http://schemas.microsoft.com/office/drawing/2014/main" val="20001"/>
                    </a:ext>
                  </a:extLst>
                </a:gridCol>
                <a:gridCol w="280329">
                  <a:extLst>
                    <a:ext uri="{9D8B030D-6E8A-4147-A177-3AD203B41FA5}">
                      <a16:colId xmlns:a16="http://schemas.microsoft.com/office/drawing/2014/main" val="20002"/>
                    </a:ext>
                  </a:extLst>
                </a:gridCol>
                <a:gridCol w="2458589">
                  <a:extLst>
                    <a:ext uri="{9D8B030D-6E8A-4147-A177-3AD203B41FA5}">
                      <a16:colId xmlns:a16="http://schemas.microsoft.com/office/drawing/2014/main" val="20003"/>
                    </a:ext>
                  </a:extLst>
                </a:gridCol>
                <a:gridCol w="4990937">
                  <a:extLst>
                    <a:ext uri="{9D8B030D-6E8A-4147-A177-3AD203B41FA5}">
                      <a16:colId xmlns:a16="http://schemas.microsoft.com/office/drawing/2014/main" val="20004"/>
                    </a:ext>
                  </a:extLst>
                </a:gridCol>
              </a:tblGrid>
              <a:tr h="176576">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領域</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項目</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0"/>
                  </a:ext>
                </a:extLst>
              </a:tr>
              <a:tr h="176576">
                <a:tc rowSpan="16">
                  <a:txBody>
                    <a:bodyPr/>
                    <a:lstStyle/>
                    <a:p>
                      <a:pPr algn="ctr" fontAlgn="ctr"/>
                      <a:r>
                        <a:rPr lang="ja-JP" altLang="en-US" sz="800" u="none" strike="noStrike" dirty="0">
                          <a:effectLst/>
                          <a:latin typeface="MS UI Gothic" charset="-128"/>
                          <a:ea typeface="MS UI Gothic" charset="-128"/>
                          <a:cs typeface="MS UI Gothic" charset="-128"/>
                        </a:rPr>
                        <a:t>直属上司</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rowSpan="4">
                  <a:txBody>
                    <a:bodyPr/>
                    <a:lstStyle/>
                    <a:p>
                      <a:pPr algn="ctr" fontAlgn="ctr"/>
                      <a:r>
                        <a:rPr lang="en-US" altLang="ja-JP" sz="800" u="none" strike="noStrike" dirty="0">
                          <a:effectLst/>
                          <a:latin typeface="MS UI Gothic" charset="-128"/>
                          <a:ea typeface="MS UI Gothic" charset="-128"/>
                          <a:cs typeface="MS UI Gothic" charset="-128"/>
                        </a:rPr>
                        <a:t>I.</a:t>
                      </a:r>
                      <a:r>
                        <a:rPr lang="ja-JP" altLang="en-US" sz="800" u="none" strike="noStrike" dirty="0">
                          <a:effectLst/>
                          <a:latin typeface="MS UI Gothic" charset="-128"/>
                          <a:ea typeface="MS UI Gothic" charset="-128"/>
                          <a:cs typeface="MS UI Gothic" charset="-128"/>
                        </a:rPr>
                        <a:t>情報提供</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33</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顧客ニーズの伝達</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あなたの上司があなたに対して、市場や顧客（又は関連部署）の希望や期待することについて伝えてくれること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ru-RU" sz="800" u="none" strike="noStrike">
                          <a:effectLst/>
                          <a:latin typeface="MS UI Gothic" charset="-128"/>
                          <a:ea typeface="MS UI Gothic" charset="-128"/>
                          <a:cs typeface="MS UI Gothic" charset="-128"/>
                        </a:rPr>
                        <a:t>34</a:t>
                      </a:r>
                      <a:endParaRPr lang="ru-RU"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自社の戦略や方針の伝達</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あなたの上司があなたに対して、自社の戦略や方針を分かりやすく伝えること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35</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自部署の使命や目標の明示</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あなたの上司があなたに対して、自部署の役割・使命や目標について分かりやすく伝えること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cs-CZ" sz="800" u="none" strike="noStrike">
                          <a:effectLst/>
                          <a:latin typeface="MS UI Gothic" charset="-128"/>
                          <a:ea typeface="MS UI Gothic" charset="-128"/>
                          <a:cs typeface="MS UI Gothic" charset="-128"/>
                        </a:rPr>
                        <a:t>36</a:t>
                      </a:r>
                      <a:endParaRPr lang="cs-CZ"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部署内役割責任の明示</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あなたの上司があなたや他のメンバーに対して、職場内での個々の役割や責任について分かりやすく伝えること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4"/>
                  </a:ext>
                </a:extLst>
              </a:tr>
              <a:tr h="176576">
                <a:tc vMerge="1">
                  <a:txBody>
                    <a:bodyPr/>
                    <a:lstStyle/>
                    <a:p>
                      <a:endParaRPr kumimoji="1" lang="ja-JP" altLang="en-US"/>
                    </a:p>
                  </a:txBody>
                  <a:tcPr/>
                </a:tc>
                <a:tc rowSpan="4">
                  <a:txBody>
                    <a:bodyPr/>
                    <a:lstStyle/>
                    <a:p>
                      <a:pPr algn="ctr" fontAlgn="ctr"/>
                      <a:r>
                        <a:rPr lang="en-US" altLang="ja-JP" sz="800" u="none" strike="noStrike">
                          <a:effectLst/>
                          <a:latin typeface="MS UI Gothic" charset="-128"/>
                          <a:ea typeface="MS UI Gothic" charset="-128"/>
                          <a:cs typeface="MS UI Gothic" charset="-128"/>
                        </a:rPr>
                        <a:t>J.</a:t>
                      </a:r>
                      <a:r>
                        <a:rPr lang="ja-JP" altLang="en-US" sz="800" u="none" strike="noStrike">
                          <a:effectLst/>
                          <a:latin typeface="MS UI Gothic" charset="-128"/>
                          <a:ea typeface="MS UI Gothic" charset="-128"/>
                          <a:cs typeface="MS UI Gothic" charset="-128"/>
                        </a:rPr>
                        <a:t>情報収集</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is-IS" sz="800" u="none" strike="noStrike">
                          <a:effectLst/>
                          <a:latin typeface="MS UI Gothic" charset="-128"/>
                          <a:ea typeface="MS UI Gothic" charset="-128"/>
                          <a:cs typeface="MS UI Gothic" charset="-128"/>
                        </a:rPr>
                        <a:t>37</a:t>
                      </a:r>
                      <a:endParaRPr lang="is-I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部下の強みや持ち味の把握</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あなたの上司が、あなた自身の強みや特徴を把握していること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38</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職場への要望や希望の把握</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あなたの上司が、職場に対するあなた自身の要望や希望を聞くこと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uk-UA" sz="800" u="none" strike="noStrike">
                          <a:effectLst/>
                          <a:latin typeface="MS UI Gothic" charset="-128"/>
                          <a:ea typeface="MS UI Gothic" charset="-128"/>
                          <a:cs typeface="MS UI Gothic" charset="-128"/>
                        </a:rPr>
                        <a:t>39</a:t>
                      </a:r>
                      <a:endParaRPr lang="uk-UA"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業務課題の把握</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あなたの上司が、業務を行う上でのあなた自身の課題を把握すること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40</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トラブル状況の把握</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あなたの上司が、あなた自身の業務上のトラブルやミスに関する状況を把握すること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8"/>
                  </a:ext>
                </a:extLst>
              </a:tr>
              <a:tr h="176576">
                <a:tc vMerge="1">
                  <a:txBody>
                    <a:bodyPr/>
                    <a:lstStyle/>
                    <a:p>
                      <a:endParaRPr kumimoji="1" lang="ja-JP" altLang="en-US"/>
                    </a:p>
                  </a:txBody>
                  <a:tcPr/>
                </a:tc>
                <a:tc rowSpan="4">
                  <a:txBody>
                    <a:bodyPr/>
                    <a:lstStyle/>
                    <a:p>
                      <a:pPr algn="ctr" fontAlgn="ctr"/>
                      <a:r>
                        <a:rPr lang="en-US" altLang="ja-JP" sz="800" u="none" strike="noStrike">
                          <a:effectLst/>
                          <a:latin typeface="MS UI Gothic" charset="-128"/>
                          <a:ea typeface="MS UI Gothic" charset="-128"/>
                          <a:cs typeface="MS UI Gothic" charset="-128"/>
                        </a:rPr>
                        <a:t>K.</a:t>
                      </a:r>
                      <a:r>
                        <a:rPr lang="ja-JP" altLang="en-US" sz="800" u="none" strike="noStrike">
                          <a:effectLst/>
                          <a:latin typeface="MS UI Gothic" charset="-128"/>
                          <a:ea typeface="MS UI Gothic" charset="-128"/>
                          <a:cs typeface="MS UI Gothic" charset="-128"/>
                        </a:rPr>
                        <a:t>判断行動</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41</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行動指針や考え方の提示</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あなたの上司があなたに対して、部下に求める考え方や行動のポイントを示すこと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42</a:t>
                      </a:r>
                      <a:endParaRPr lang="is-I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部下に対する公平な評価</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あなたの上司があなたに対して、他の部下と公平に評価すること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43</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即時の意思決定</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あなたの上司が、必要に応じて即座に意思決定すること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44</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毅然とした態度の明示</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あなたの上司が、成果の乏しい人に対して毅然とした態度で指導すること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2"/>
                  </a:ext>
                </a:extLst>
              </a:tr>
              <a:tr h="176576">
                <a:tc vMerge="1">
                  <a:txBody>
                    <a:bodyPr/>
                    <a:lstStyle/>
                    <a:p>
                      <a:endParaRPr kumimoji="1" lang="ja-JP" altLang="en-US"/>
                    </a:p>
                  </a:txBody>
                  <a:tcPr/>
                </a:tc>
                <a:tc rowSpan="4">
                  <a:txBody>
                    <a:bodyPr/>
                    <a:lstStyle/>
                    <a:p>
                      <a:pPr algn="ctr" fontAlgn="ctr"/>
                      <a:r>
                        <a:rPr lang="en-US" altLang="ja-JP" sz="800" u="none" strike="noStrike">
                          <a:effectLst/>
                          <a:latin typeface="MS UI Gothic" charset="-128"/>
                          <a:ea typeface="MS UI Gothic" charset="-128"/>
                          <a:cs typeface="MS UI Gothic" charset="-128"/>
                        </a:rPr>
                        <a:t>L.</a:t>
                      </a:r>
                      <a:r>
                        <a:rPr lang="ja-JP" altLang="en-US" sz="800" u="none" strike="noStrike">
                          <a:effectLst/>
                          <a:latin typeface="MS UI Gothic" charset="-128"/>
                          <a:ea typeface="MS UI Gothic" charset="-128"/>
                          <a:cs typeface="MS UI Gothic" charset="-128"/>
                        </a:rPr>
                        <a:t>支援行動</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45</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部下への支援行動</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あなたの上司が、部下が問題に直面した時に、サポートすること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46</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部下のコンディション把握</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あなたの上司が、部下の健康状態などのコンディションを把握すること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4"/>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47</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部下の意見の傾聴姿勢</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あなたの上司が、部下の意見やアイディアに耳を傾けること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48</a:t>
                      </a:r>
                      <a:endParaRPr lang="is-I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オープンでフランクな姿勢</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あなたの上司が、気軽に相談できるオープンでフランクな対応を行うこと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6"/>
                  </a:ext>
                </a:extLst>
              </a:tr>
              <a:tr h="176576">
                <a:tc rowSpan="16">
                  <a:txBody>
                    <a:bodyPr/>
                    <a:lstStyle/>
                    <a:p>
                      <a:pPr algn="ctr" fontAlgn="ctr"/>
                      <a:r>
                        <a:rPr lang="ja-JP" altLang="en-US" sz="800" u="none" strike="noStrike" dirty="0">
                          <a:effectLst/>
                          <a:latin typeface="MS UI Gothic" charset="-128"/>
                          <a:ea typeface="MS UI Gothic" charset="-128"/>
                          <a:cs typeface="MS UI Gothic" charset="-128"/>
                        </a:rPr>
                        <a:t>職場状況</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rowSpan="4">
                  <a:txBody>
                    <a:bodyPr/>
                    <a:lstStyle/>
                    <a:p>
                      <a:pPr algn="ctr" fontAlgn="ctr"/>
                      <a:r>
                        <a:rPr lang="en-US" altLang="ja-JP" sz="800" u="none" strike="noStrike" dirty="0">
                          <a:effectLst/>
                          <a:latin typeface="MS UI Gothic" charset="-128"/>
                          <a:ea typeface="MS UI Gothic" charset="-128"/>
                          <a:cs typeface="MS UI Gothic" charset="-128"/>
                        </a:rPr>
                        <a:t>M.</a:t>
                      </a:r>
                      <a:r>
                        <a:rPr lang="ja-JP" altLang="en-US" sz="800" u="none" strike="noStrike" dirty="0">
                          <a:effectLst/>
                          <a:latin typeface="MS UI Gothic" charset="-128"/>
                          <a:ea typeface="MS UI Gothic" charset="-128"/>
                          <a:cs typeface="MS UI Gothic" charset="-128"/>
                        </a:rPr>
                        <a:t>外部適応</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cs-CZ" sz="800" u="none" strike="noStrike" dirty="0">
                          <a:effectLst/>
                          <a:latin typeface="MS UI Gothic" charset="-128"/>
                          <a:ea typeface="MS UI Gothic" charset="-128"/>
                          <a:cs typeface="MS UI Gothic" charset="-128"/>
                        </a:rPr>
                        <a:t>49</a:t>
                      </a:r>
                      <a:endParaRPr lang="cs-CZ"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スピーディな顧客対応</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顧客（又は関連部署）からの要望に対し、職場のメンバーが素早く対応すること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50</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期待を上回る提案・対応</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職場メンバーが、顧客（又は関連部署）の期待を上回る提案や対応を行うこと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8"/>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uk-UA" sz="800" u="none" strike="noStrike">
                          <a:effectLst/>
                          <a:latin typeface="MS UI Gothic" charset="-128"/>
                          <a:ea typeface="MS UI Gothic" charset="-128"/>
                          <a:cs typeface="MS UI Gothic" charset="-128"/>
                        </a:rPr>
                        <a:t>51</a:t>
                      </a:r>
                      <a:endParaRPr lang="uk-UA"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期待やニーズの理解</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職場のメンバーが、顧客（又は関連部署）の希望や期待を積極的に把握しようとすること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52</a:t>
                      </a:r>
                      <a:endParaRPr lang="is-I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顧客意見に基づく改善</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顧客（又は関連部署）の要望を、商品やサービス、職場のあり方の改善に活かすこと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0"/>
                  </a:ext>
                </a:extLst>
              </a:tr>
              <a:tr h="176576">
                <a:tc vMerge="1">
                  <a:txBody>
                    <a:bodyPr/>
                    <a:lstStyle/>
                    <a:p>
                      <a:endParaRPr kumimoji="1" lang="ja-JP" altLang="en-US"/>
                    </a:p>
                  </a:txBody>
                  <a:tcPr/>
                </a:tc>
                <a:tc rowSpan="4">
                  <a:txBody>
                    <a:bodyPr/>
                    <a:lstStyle/>
                    <a:p>
                      <a:pPr algn="ctr" fontAlgn="ctr"/>
                      <a:r>
                        <a:rPr lang="en-US" altLang="ja-JP" sz="800" u="none" strike="noStrike">
                          <a:effectLst/>
                          <a:latin typeface="MS UI Gothic" charset="-128"/>
                          <a:ea typeface="MS UI Gothic" charset="-128"/>
                          <a:cs typeface="MS UI Gothic" charset="-128"/>
                        </a:rPr>
                        <a:t>N.</a:t>
                      </a:r>
                      <a:r>
                        <a:rPr lang="ja-JP" altLang="en-US" sz="800" u="none" strike="noStrike">
                          <a:effectLst/>
                          <a:latin typeface="MS UI Gothic" charset="-128"/>
                          <a:ea typeface="MS UI Gothic" charset="-128"/>
                          <a:cs typeface="MS UI Gothic" charset="-128"/>
                        </a:rPr>
                        <a:t>内部統合</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53</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業務目標や計画の共有</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職場全体としての目標が、職場のメンバー内で共有されること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54</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職場内の業務連携度</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職場において、メンバー同士がうまく連携しながら仕事をすること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55</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メンバーの目標達成意欲</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職場のメンバー全員が、目標の達成に向けて全力で努力すること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56</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職場の一体感</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職場において、各メンバーが一体感を持って仕事に取り組むこと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4"/>
                  </a:ext>
                </a:extLst>
              </a:tr>
              <a:tr h="176576">
                <a:tc vMerge="1">
                  <a:txBody>
                    <a:bodyPr/>
                    <a:lstStyle/>
                    <a:p>
                      <a:endParaRPr kumimoji="1" lang="ja-JP" altLang="en-US"/>
                    </a:p>
                  </a:txBody>
                  <a:tcPr/>
                </a:tc>
                <a:tc rowSpan="4">
                  <a:txBody>
                    <a:bodyPr/>
                    <a:lstStyle/>
                    <a:p>
                      <a:pPr algn="ctr" fontAlgn="ctr"/>
                      <a:r>
                        <a:rPr lang="en-US" altLang="ja-JP" sz="800" u="none" strike="noStrike">
                          <a:effectLst/>
                          <a:latin typeface="MS UI Gothic" charset="-128"/>
                          <a:ea typeface="MS UI Gothic" charset="-128"/>
                          <a:cs typeface="MS UI Gothic" charset="-128"/>
                        </a:rPr>
                        <a:t>O.</a:t>
                      </a:r>
                      <a:r>
                        <a:rPr lang="ja-JP" altLang="en-US" sz="800" u="none" strike="noStrike">
                          <a:effectLst/>
                          <a:latin typeface="MS UI Gothic" charset="-128"/>
                          <a:ea typeface="MS UI Gothic" charset="-128"/>
                          <a:cs typeface="MS UI Gothic" charset="-128"/>
                        </a:rPr>
                        <a:t>変革活動</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ru-RU" sz="800" u="none" strike="noStrike">
                          <a:effectLst/>
                          <a:latin typeface="MS UI Gothic" charset="-128"/>
                          <a:ea typeface="MS UI Gothic" charset="-128"/>
                          <a:cs typeface="MS UI Gothic" charset="-128"/>
                        </a:rPr>
                        <a:t>57</a:t>
                      </a:r>
                      <a:endParaRPr lang="ru-RU"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外部環境の変化の共有</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職場において、自分たちを取り巻く外部環境の変化が共有されること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ru-RU" sz="800" u="none" strike="noStrike">
                          <a:effectLst/>
                          <a:latin typeface="MS UI Gothic" charset="-128"/>
                          <a:ea typeface="MS UI Gothic" charset="-128"/>
                          <a:cs typeface="MS UI Gothic" charset="-128"/>
                        </a:rPr>
                        <a:t>58</a:t>
                      </a:r>
                      <a:endParaRPr lang="ru-RU"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変化し続ける意識</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職場において、変化し続けなければ生き残れないという健全な意識があること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59</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未来に向けた先行的な試み</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職場において、未来に向けた新しい試みがなされること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60</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継続的な改善活動</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職場において、業務改善に向けた活動が継続的に行われること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8"/>
                  </a:ext>
                </a:extLst>
              </a:tr>
              <a:tr h="176576">
                <a:tc vMerge="1">
                  <a:txBody>
                    <a:bodyPr/>
                    <a:lstStyle/>
                    <a:p>
                      <a:endParaRPr kumimoji="1" lang="ja-JP" altLang="en-US"/>
                    </a:p>
                  </a:txBody>
                  <a:tcPr/>
                </a:tc>
                <a:tc rowSpan="4">
                  <a:txBody>
                    <a:bodyPr/>
                    <a:lstStyle/>
                    <a:p>
                      <a:pPr algn="ctr" fontAlgn="ctr"/>
                      <a:r>
                        <a:rPr lang="en-US" altLang="ja-JP" sz="800" u="none" strike="noStrike" dirty="0">
                          <a:effectLst/>
                          <a:latin typeface="MS UI Gothic" charset="-128"/>
                          <a:ea typeface="MS UI Gothic" charset="-128"/>
                          <a:cs typeface="MS UI Gothic" charset="-128"/>
                        </a:rPr>
                        <a:t>P.</a:t>
                      </a:r>
                      <a:r>
                        <a:rPr lang="ja-JP" altLang="en-US" sz="800" u="none" strike="noStrike" dirty="0">
                          <a:effectLst/>
                          <a:latin typeface="MS UI Gothic" charset="-128"/>
                          <a:ea typeface="MS UI Gothic" charset="-128"/>
                          <a:cs typeface="MS UI Gothic" charset="-128"/>
                        </a:rPr>
                        <a:t>継承活動</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effectLst/>
                          <a:latin typeface="MS UI Gothic" charset="-128"/>
                          <a:ea typeface="MS UI Gothic" charset="-128"/>
                          <a:cs typeface="MS UI Gothic" charset="-128"/>
                        </a:rPr>
                        <a:t>61</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ナレッジの汎用化・標準化</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職場において、業務のナレッジやノウハウが汎用化・標準化されること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62</a:t>
                      </a:r>
                      <a:endParaRPr lang="is-I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成功・失敗事例の共有</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職場において、成功事例や失敗事例が共有されること</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3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effectLst/>
                          <a:latin typeface="MS UI Gothic" charset="-128"/>
                          <a:ea typeface="MS UI Gothic" charset="-128"/>
                          <a:cs typeface="MS UI Gothic" charset="-128"/>
                        </a:rPr>
                        <a:t>63</a:t>
                      </a:r>
                      <a:endParaRPr lang="is-I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行動指針の共有</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職場において、守るべき行動指針が共有されていること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3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effectLst/>
                          <a:latin typeface="MS UI Gothic" charset="-128"/>
                          <a:ea typeface="MS UI Gothic" charset="-128"/>
                          <a:cs typeface="MS UI Gothic" charset="-128"/>
                        </a:rPr>
                        <a:t>64</a:t>
                      </a:r>
                      <a:endParaRPr lang="en-US" altLang="ja-JP"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effectLst/>
                          <a:latin typeface="MS UI Gothic" charset="-128"/>
                          <a:ea typeface="MS UI Gothic" charset="-128"/>
                          <a:cs typeface="MS UI Gothic" charset="-128"/>
                        </a:rPr>
                        <a:t>歴史や経緯の共有</a:t>
                      </a:r>
                      <a:endParaRPr lang="ja-JP" altLang="en-US" sz="800" b="0" i="0" u="none" strike="noStrike">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effectLst/>
                          <a:latin typeface="MS UI Gothic" charset="-128"/>
                          <a:ea typeface="MS UI Gothic" charset="-128"/>
                          <a:cs typeface="MS UI Gothic" charset="-128"/>
                        </a:rPr>
                        <a:t>職場において、これまでの歴史や経緯について共有されていること</a:t>
                      </a:r>
                      <a:endParaRPr lang="ja-JP" altLang="en-US" sz="800" b="0" i="0" u="none" strike="noStrike" dirty="0">
                        <a:solidFill>
                          <a:srgbClr val="000000"/>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194810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p:cNvSpPr>
            <a:spLocks noGrp="1"/>
          </p:cNvSpPr>
          <p:nvPr>
            <p:ph sz="quarter" idx="13"/>
          </p:nvPr>
        </p:nvSpPr>
        <p:spPr/>
        <p:txBody>
          <a:bodyPr/>
          <a:lstStyle/>
          <a:p>
            <a:r>
              <a:rPr kumimoji="1" lang="ja-JP" altLang="en-US" dirty="0"/>
              <a:t>目次</a:t>
            </a:r>
          </a:p>
        </p:txBody>
      </p:sp>
      <p:sp>
        <p:nvSpPr>
          <p:cNvPr id="3" name="Slide Number Placeholder 5"/>
          <p:cNvSpPr txBox="1">
            <a:spLocks/>
          </p:cNvSpPr>
          <p:nvPr/>
        </p:nvSpPr>
        <p:spPr>
          <a:xfrm>
            <a:off x="4729014" y="6607023"/>
            <a:ext cx="447972" cy="381606"/>
          </a:xfrm>
          <a:prstGeom prst="rect">
            <a:avLst/>
          </a:prstGeom>
        </p:spPr>
        <p:txBody>
          <a:bodyPr/>
          <a:lstStyle>
            <a:defPPr>
              <a:defRPr lang="ja-JP"/>
            </a:defPPr>
            <a:lvl1pPr marL="0" algn="ctr" defTabSz="914400" rtl="0" eaLnBrk="1" latinLnBrk="0" hangingPunct="1">
              <a:defRPr kumimoji="1" sz="900" b="0" i="0" kern="1200" spc="0">
                <a:solidFill>
                  <a:srgbClr val="323434"/>
                </a:solidFill>
                <a:latin typeface="Yu Gothic Medium" charset="-128"/>
                <a:ea typeface="Yu Gothic Medium" charset="-128"/>
                <a:cs typeface="Yu Gothic Medium"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CBAA3-A1E4-4353-BDD8-2F281C9D40B5}" type="slidenum">
              <a:rPr lang="ja-JP" altLang="en-US" smtClean="0">
                <a:latin typeface="MS UI Gothic" charset="-128"/>
                <a:ea typeface="MS UI Gothic" charset="-128"/>
                <a:cs typeface="MS UI Gothic" charset="-128"/>
              </a:rPr>
              <a:pPr/>
              <a:t>2</a:t>
            </a:fld>
            <a:endParaRPr lang="ja-JP" altLang="en-US">
              <a:latin typeface="MS UI Gothic" charset="-128"/>
              <a:ea typeface="MS UI Gothic" charset="-128"/>
              <a:cs typeface="MS UI Gothic" charset="-128"/>
            </a:endParaRPr>
          </a:p>
        </p:txBody>
      </p:sp>
      <p:grpSp>
        <p:nvGrpSpPr>
          <p:cNvPr id="33" name="図形グループ 32"/>
          <p:cNvGrpSpPr/>
          <p:nvPr/>
        </p:nvGrpSpPr>
        <p:grpSpPr>
          <a:xfrm>
            <a:off x="1176160" y="1557506"/>
            <a:ext cx="4325480" cy="4222117"/>
            <a:chOff x="724394" y="1037801"/>
            <a:chExt cx="4325480" cy="4222117"/>
          </a:xfrm>
        </p:grpSpPr>
        <p:sp>
          <p:nvSpPr>
            <p:cNvPr id="16" name="テキスト ボックス 15"/>
            <p:cNvSpPr txBox="1"/>
            <p:nvPr/>
          </p:nvSpPr>
          <p:spPr>
            <a:xfrm>
              <a:off x="724394" y="1037801"/>
              <a:ext cx="4049488" cy="1754326"/>
            </a:xfrm>
            <a:prstGeom prst="rect">
              <a:avLst/>
            </a:prstGeom>
            <a:noFill/>
          </p:spPr>
          <p:txBody>
            <a:bodyPr wrap="square" rtlCol="0">
              <a:spAutoFit/>
            </a:bodyPr>
            <a:lstStyle/>
            <a:p>
              <a:pPr>
                <a:lnSpc>
                  <a:spcPct val="150000"/>
                </a:lnSpc>
                <a:tabLst>
                  <a:tab pos="3149600" algn="l"/>
                </a:tabLst>
              </a:pPr>
              <a:r>
                <a:rPr lang="ja-JP" altLang="en-US" sz="1200" dirty="0">
                  <a:solidFill>
                    <a:schemeClr val="tx1">
                      <a:lumMod val="65000"/>
                      <a:lumOff val="35000"/>
                    </a:schemeClr>
                  </a:solidFill>
                  <a:latin typeface="MS UI Gothic" charset="-128"/>
                  <a:ea typeface="MS UI Gothic" charset="-128"/>
                  <a:cs typeface="MS UI Gothic" charset="-128"/>
                </a:rPr>
                <a:t>組織診断</a:t>
              </a:r>
              <a:r>
                <a:rPr lang="ja-JP" altLang="en-US" sz="1200" dirty="0">
                  <a:solidFill>
                    <a:srgbClr val="323434"/>
                  </a:solidFill>
                  <a:latin typeface="MS UI Gothic" charset="-128"/>
                  <a:ea typeface="MS UI Gothic" charset="-128"/>
                  <a:cs typeface="MS UI Gothic" charset="-128"/>
                </a:rPr>
                <a:t>サーベイ実施概要</a:t>
              </a:r>
              <a:r>
                <a:rPr kumimoji="1" lang="en-US" altLang="ja-JP" sz="1200" dirty="0">
                  <a:solidFill>
                    <a:srgbClr val="323434"/>
                  </a:solidFill>
                  <a:latin typeface="MS UI Gothic" charset="-128"/>
                  <a:ea typeface="MS UI Gothic" charset="-128"/>
                  <a:cs typeface="MS UI Gothic" charset="-128"/>
                </a:rPr>
                <a:t>	</a:t>
              </a:r>
              <a:r>
                <a:rPr kumimoji="1"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4</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結果</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エンゲージメント・レーティング</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スコア、総合満足度</a:t>
              </a:r>
              <a:r>
                <a:rPr lang="en-US" altLang="ja-JP" sz="1200" dirty="0">
                  <a:solidFill>
                    <a:srgbClr val="323434"/>
                  </a:solidFill>
                  <a:latin typeface="MS UI Gothic" charset="-128"/>
                  <a:ea typeface="MS UI Gothic" charset="-128"/>
                  <a:cs typeface="MS UI Gothic" charset="-128"/>
                </a:rPr>
                <a:t>)	5</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結果</a:t>
              </a:r>
              <a:r>
                <a:rPr lang="en-US" altLang="ja-JP" sz="1200" dirty="0">
                  <a:solidFill>
                    <a:srgbClr val="323434"/>
                  </a:solidFill>
                  <a:latin typeface="MS UI Gothic" charset="-128"/>
                  <a:ea typeface="MS UI Gothic" charset="-128"/>
                  <a:cs typeface="MS UI Gothic" charset="-128"/>
                </a:rPr>
                <a:t>(</a:t>
              </a:r>
              <a:r>
                <a:rPr lang="pl-PL" altLang="ja-JP" sz="1200" dirty="0">
                  <a:solidFill>
                    <a:srgbClr val="323434"/>
                  </a:solidFill>
                  <a:latin typeface="MS UI Gothic" charset="-128"/>
                  <a:ea typeface="MS UI Gothic" charset="-128"/>
                  <a:cs typeface="MS UI Gothic" charset="-128"/>
                </a:rPr>
                <a:t>4eyes</a:t>
              </a:r>
              <a:r>
                <a:rPr lang="pl-PL" altLang="ja-JP" sz="1200" baseline="30000" dirty="0">
                  <a:solidFill>
                    <a:srgbClr val="323434"/>
                  </a:solidFill>
                  <a:latin typeface="MS UI Gothic" charset="-128"/>
                  <a:ea typeface="MS UI Gothic" charset="-128"/>
                  <a:cs typeface="MS UI Gothic" charset="-128"/>
                </a:rPr>
                <a:t>®</a:t>
              </a:r>
              <a:r>
                <a:rPr lang="pl-PL" altLang="ja-JP" sz="1200" dirty="0">
                  <a:solidFill>
                    <a:srgbClr val="323434"/>
                  </a:solidFill>
                  <a:latin typeface="MS UI Gothic" charset="-128"/>
                  <a:ea typeface="MS UI Gothic" charset="-128"/>
                  <a:cs typeface="MS UI Gothic" charset="-128"/>
                </a:rPr>
                <a:t> Windows</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6</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結果</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強み・弱み</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7</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今後の取り組み</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改善項目・アクションプラン</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8</a:t>
              </a:r>
              <a:endParaRPr lang="ja-JP" altLang="en-US" sz="1200" dirty="0">
                <a:solidFill>
                  <a:srgbClr val="323434"/>
                </a:solidFill>
                <a:latin typeface="MS UI Gothic" charset="-128"/>
                <a:ea typeface="MS UI Gothic" charset="-128"/>
                <a:cs typeface="MS UI Gothic" charset="-128"/>
              </a:endParaRPr>
            </a:p>
            <a:p>
              <a:pPr>
                <a:lnSpc>
                  <a:spcPct val="150000"/>
                </a:lnSpc>
                <a:tabLst>
                  <a:tab pos="3149600" algn="l"/>
                </a:tabLst>
              </a:pPr>
              <a:endParaRPr kumimoji="1" lang="ja-JP" altLang="en-US" sz="1200" dirty="0">
                <a:solidFill>
                  <a:srgbClr val="323434"/>
                </a:solidFill>
                <a:latin typeface="MS UI Gothic" charset="-128"/>
                <a:ea typeface="MS UI Gothic" charset="-128"/>
                <a:cs typeface="MS UI Gothic" charset="-128"/>
              </a:endParaRPr>
            </a:p>
          </p:txBody>
        </p:sp>
        <p:sp>
          <p:nvSpPr>
            <p:cNvPr id="27" name="テキスト ボックス 26"/>
            <p:cNvSpPr txBox="1"/>
            <p:nvPr/>
          </p:nvSpPr>
          <p:spPr>
            <a:xfrm>
              <a:off x="724394" y="3782590"/>
              <a:ext cx="4325480" cy="1477328"/>
            </a:xfrm>
            <a:prstGeom prst="rect">
              <a:avLst/>
            </a:prstGeom>
            <a:noFill/>
          </p:spPr>
          <p:txBody>
            <a:bodyPr wrap="square" rtlCol="0">
              <a:spAutoFit/>
            </a:bodyPr>
            <a:lstStyle/>
            <a:p>
              <a:pPr>
                <a:lnSpc>
                  <a:spcPct val="150000"/>
                </a:lnSpc>
              </a:pPr>
              <a:r>
                <a:rPr kumimoji="1" lang="en-US" altLang="ja-JP" sz="1200" dirty="0">
                  <a:solidFill>
                    <a:srgbClr val="323434"/>
                  </a:solidFill>
                  <a:latin typeface="MS UI Gothic" charset="-128"/>
                  <a:ea typeface="MS UI Gothic" charset="-128"/>
                  <a:cs typeface="MS UI Gothic" charset="-128"/>
                </a:rPr>
                <a:t>【</a:t>
              </a:r>
              <a:r>
                <a:rPr kumimoji="1" lang="ja-JP" altLang="en-US" sz="1200" dirty="0">
                  <a:solidFill>
                    <a:srgbClr val="323434"/>
                  </a:solidFill>
                  <a:latin typeface="MS UI Gothic" charset="-128"/>
                  <a:ea typeface="MS UI Gothic" charset="-128"/>
                  <a:cs typeface="MS UI Gothic" charset="-128"/>
                </a:rPr>
                <a:t>ご参考</a:t>
              </a:r>
              <a:r>
                <a:rPr kumimoji="1" lang="en-US" altLang="ja-JP" sz="1200" dirty="0">
                  <a:solidFill>
                    <a:srgbClr val="323434"/>
                  </a:solidFill>
                  <a:latin typeface="MS UI Gothic" charset="-128"/>
                  <a:ea typeface="MS UI Gothic" charset="-128"/>
                  <a:cs typeface="MS UI Gothic" charset="-128"/>
                </a:rPr>
                <a:t>】</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エンプロイーエンゲージメントとは</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10</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エンプロイー</a:t>
              </a:r>
              <a:r>
                <a:rPr lang="ja-JP" altLang="en-US" sz="1200" dirty="0">
                  <a:solidFill>
                    <a:schemeClr val="tx1">
                      <a:lumMod val="65000"/>
                      <a:lumOff val="35000"/>
                    </a:schemeClr>
                  </a:solidFill>
                  <a:latin typeface="MS UI Gothic" charset="-128"/>
                  <a:ea typeface="MS UI Gothic" charset="-128"/>
                  <a:cs typeface="MS UI Gothic" charset="-128"/>
                </a:rPr>
                <a:t>組織診断</a:t>
              </a:r>
              <a:r>
                <a:rPr lang="ja-JP" altLang="en-US" sz="1200" dirty="0">
                  <a:solidFill>
                    <a:srgbClr val="323434"/>
                  </a:solidFill>
                  <a:latin typeface="MS UI Gothic" charset="-128"/>
                  <a:ea typeface="MS UI Gothic" charset="-128"/>
                  <a:cs typeface="MS UI Gothic" charset="-128"/>
                </a:rPr>
                <a:t>サーベイとは</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11</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エンゲージメント・レーティング</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スコアとは</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12</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エンプロイー</a:t>
              </a:r>
              <a:r>
                <a:rPr lang="ja-JP" altLang="en-US" sz="1200" dirty="0">
                  <a:solidFill>
                    <a:schemeClr val="tx1">
                      <a:lumMod val="65000"/>
                      <a:lumOff val="35000"/>
                    </a:schemeClr>
                  </a:solidFill>
                  <a:latin typeface="MS UI Gothic" charset="-128"/>
                  <a:ea typeface="MS UI Gothic" charset="-128"/>
                  <a:cs typeface="MS UI Gothic" charset="-128"/>
                </a:rPr>
                <a:t>組織診断</a:t>
              </a:r>
              <a:r>
                <a:rPr lang="ja-JP" altLang="en-US" sz="1200" dirty="0">
                  <a:solidFill>
                    <a:srgbClr val="323434"/>
                  </a:solidFill>
                  <a:latin typeface="MS UI Gothic" charset="-128"/>
                  <a:ea typeface="MS UI Gothic" charset="-128"/>
                  <a:cs typeface="MS UI Gothic" charset="-128"/>
                </a:rPr>
                <a:t>サーベイの項目詳細</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13-14</a:t>
              </a:r>
            </a:p>
          </p:txBody>
        </p:sp>
      </p:grpSp>
    </p:spTree>
    <p:extLst>
      <p:ext uri="{BB962C8B-B14F-4D97-AF65-F5344CB8AC3E}">
        <p14:creationId xmlns:p14="http://schemas.microsoft.com/office/powerpoint/2010/main" val="23991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1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lang="ja-JP" altLang="en-US" dirty="0">
                <a:solidFill>
                  <a:schemeClr val="tx1">
                    <a:lumMod val="65000"/>
                    <a:lumOff val="35000"/>
                  </a:schemeClr>
                </a:solidFill>
              </a:rPr>
              <a:t>組織診断</a:t>
            </a:r>
            <a:r>
              <a:rPr kumimoji="1" lang="ja-JP" altLang="en-US" dirty="0"/>
              <a:t>サーベイ実施概要</a:t>
            </a:r>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4</a:t>
            </a:fld>
            <a:endParaRPr lang="ja-JP" altLang="en-US"/>
          </a:p>
        </p:txBody>
      </p:sp>
      <p:grpSp>
        <p:nvGrpSpPr>
          <p:cNvPr id="30" name="図形グループ 29"/>
          <p:cNvGrpSpPr/>
          <p:nvPr/>
        </p:nvGrpSpPr>
        <p:grpSpPr>
          <a:xfrm>
            <a:off x="2077455" y="1884104"/>
            <a:ext cx="5751090" cy="2387138"/>
            <a:chOff x="1716510" y="1290320"/>
            <a:chExt cx="5751090" cy="2164080"/>
          </a:xfrm>
        </p:grpSpPr>
        <p:grpSp>
          <p:nvGrpSpPr>
            <p:cNvPr id="7" name="図形グループ 6"/>
            <p:cNvGrpSpPr/>
            <p:nvPr/>
          </p:nvGrpSpPr>
          <p:grpSpPr>
            <a:xfrm>
              <a:off x="1716510" y="1290320"/>
              <a:ext cx="5751090" cy="487680"/>
              <a:chOff x="1919180" y="1290320"/>
              <a:chExt cx="5751090" cy="487680"/>
            </a:xfrm>
          </p:grpSpPr>
          <p:sp>
            <p:nvSpPr>
              <p:cNvPr id="5" name="正方形/長方形 4"/>
              <p:cNvSpPr/>
              <p:nvPr/>
            </p:nvSpPr>
            <p:spPr>
              <a:xfrm>
                <a:off x="1919180" y="1290320"/>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rgbClr val="323434"/>
                    </a:solidFill>
                    <a:latin typeface="MS UI Gothic" charset="-128"/>
                    <a:ea typeface="MS UI Gothic" charset="-128"/>
                    <a:cs typeface="MS UI Gothic" charset="-128"/>
                  </a:rPr>
                  <a:t>目的</a:t>
                </a:r>
              </a:p>
            </p:txBody>
          </p:sp>
          <p:sp>
            <p:nvSpPr>
              <p:cNvPr id="13" name="正方形/長方形 12"/>
              <p:cNvSpPr/>
              <p:nvPr/>
            </p:nvSpPr>
            <p:spPr>
              <a:xfrm>
                <a:off x="2945340" y="1290320"/>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rgbClr val="323434"/>
                    </a:solidFill>
                    <a:latin typeface="MS UI Gothic" charset="-128"/>
                    <a:ea typeface="MS UI Gothic" charset="-128"/>
                    <a:cs typeface="MS UI Gothic" charset="-128"/>
                  </a:rPr>
                  <a:t>エンゲージメント状態を把握し、今後の組織強化施策を考える材料とする</a:t>
                </a:r>
              </a:p>
            </p:txBody>
          </p:sp>
        </p:grpSp>
        <p:grpSp>
          <p:nvGrpSpPr>
            <p:cNvPr id="14" name="図形グループ 13"/>
            <p:cNvGrpSpPr/>
            <p:nvPr/>
          </p:nvGrpSpPr>
          <p:grpSpPr>
            <a:xfrm>
              <a:off x="1716510" y="1849120"/>
              <a:ext cx="5751090" cy="487680"/>
              <a:chOff x="1919180" y="1290320"/>
              <a:chExt cx="5751090" cy="487680"/>
            </a:xfrm>
          </p:grpSpPr>
          <p:sp>
            <p:nvSpPr>
              <p:cNvPr id="15" name="正方形/長方形 14"/>
              <p:cNvSpPr/>
              <p:nvPr/>
            </p:nvSpPr>
            <p:spPr>
              <a:xfrm>
                <a:off x="1919180" y="1290320"/>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323434"/>
                    </a:solidFill>
                    <a:latin typeface="MS UI Gothic" charset="-128"/>
                    <a:ea typeface="MS UI Gothic" charset="-128"/>
                    <a:cs typeface="MS UI Gothic" charset="-128"/>
                  </a:rPr>
                  <a:t>時期</a:t>
                </a:r>
              </a:p>
            </p:txBody>
          </p:sp>
          <p:sp>
            <p:nvSpPr>
              <p:cNvPr id="16" name="正方形/長方形 15"/>
              <p:cNvSpPr/>
              <p:nvPr/>
            </p:nvSpPr>
            <p:spPr>
              <a:xfrm>
                <a:off x="2945340" y="1290320"/>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rgbClr val="323434"/>
                    </a:solidFill>
                    <a:latin typeface="MS UI Gothic" charset="-128"/>
                    <a:ea typeface="MS UI Gothic" charset="-128"/>
                    <a:cs typeface="MS UI Gothic" charset="-128"/>
                  </a:rPr>
                  <a:t>20</a:t>
                </a:r>
                <a:r>
                  <a:rPr kumimoji="1" lang="ja-JP" altLang="en-US" sz="1000" dirty="0">
                    <a:solidFill>
                      <a:srgbClr val="323434"/>
                    </a:solidFill>
                    <a:latin typeface="MS UI Gothic" charset="-128"/>
                    <a:ea typeface="MS UI Gothic" charset="-128"/>
                    <a:cs typeface="MS UI Gothic" charset="-128"/>
                  </a:rPr>
                  <a:t>〇〇年</a:t>
                </a:r>
                <a:r>
                  <a:rPr lang="ja-JP" altLang="en-US" sz="1000" dirty="0">
                    <a:solidFill>
                      <a:srgbClr val="323434"/>
                    </a:solidFill>
                    <a:latin typeface="MS UI Gothic" charset="-128"/>
                    <a:ea typeface="MS UI Gothic" charset="-128"/>
                    <a:cs typeface="MS UI Gothic" charset="-128"/>
                  </a:rPr>
                  <a:t>〇〇</a:t>
                </a:r>
                <a:r>
                  <a:rPr kumimoji="1" lang="ja-JP" altLang="en-US" sz="1000" dirty="0">
                    <a:solidFill>
                      <a:srgbClr val="323434"/>
                    </a:solidFill>
                    <a:latin typeface="MS UI Gothic" charset="-128"/>
                    <a:ea typeface="MS UI Gothic" charset="-128"/>
                    <a:cs typeface="MS UI Gothic" charset="-128"/>
                  </a:rPr>
                  <a:t>月</a:t>
                </a:r>
              </a:p>
            </p:txBody>
          </p:sp>
        </p:grpSp>
        <p:grpSp>
          <p:nvGrpSpPr>
            <p:cNvPr id="17" name="図形グループ 16"/>
            <p:cNvGrpSpPr/>
            <p:nvPr/>
          </p:nvGrpSpPr>
          <p:grpSpPr>
            <a:xfrm>
              <a:off x="1716510" y="2407920"/>
              <a:ext cx="5751090" cy="487680"/>
              <a:chOff x="1919180" y="1290320"/>
              <a:chExt cx="5751090" cy="487680"/>
            </a:xfrm>
          </p:grpSpPr>
          <p:sp>
            <p:nvSpPr>
              <p:cNvPr id="18" name="正方形/長方形 17"/>
              <p:cNvSpPr/>
              <p:nvPr/>
            </p:nvSpPr>
            <p:spPr>
              <a:xfrm>
                <a:off x="1919180" y="1290320"/>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323434"/>
                    </a:solidFill>
                    <a:latin typeface="MS UI Gothic" charset="-128"/>
                    <a:ea typeface="MS UI Gothic" charset="-128"/>
                    <a:cs typeface="MS UI Gothic" charset="-128"/>
                  </a:rPr>
                  <a:t>内容</a:t>
                </a:r>
              </a:p>
            </p:txBody>
          </p:sp>
          <p:sp>
            <p:nvSpPr>
              <p:cNvPr id="19" name="正方形/長方形 18"/>
              <p:cNvSpPr/>
              <p:nvPr/>
            </p:nvSpPr>
            <p:spPr>
              <a:xfrm>
                <a:off x="2945340" y="1290320"/>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rgbClr val="323434"/>
                    </a:solidFill>
                    <a:latin typeface="MS UI Gothic" charset="-128"/>
                    <a:ea typeface="MS UI Gothic" charset="-128"/>
                    <a:cs typeface="MS UI Gothic" charset="-128"/>
                  </a:rPr>
                  <a:t>従業員のエンゲージメントに関係する、</a:t>
                </a:r>
                <a:r>
                  <a:rPr kumimoji="1" lang="en-US" altLang="ja-JP" sz="1000" dirty="0">
                    <a:solidFill>
                      <a:srgbClr val="323434"/>
                    </a:solidFill>
                    <a:latin typeface="MS UI Gothic" charset="-128"/>
                    <a:ea typeface="MS UI Gothic" charset="-128"/>
                    <a:cs typeface="MS UI Gothic" charset="-128"/>
                  </a:rPr>
                  <a:t>16</a:t>
                </a:r>
                <a:r>
                  <a:rPr kumimoji="1" lang="ja-JP" altLang="en-US" sz="1000" dirty="0">
                    <a:solidFill>
                      <a:srgbClr val="323434"/>
                    </a:solidFill>
                    <a:latin typeface="MS UI Gothic" charset="-128"/>
                    <a:ea typeface="MS UI Gothic" charset="-128"/>
                    <a:cs typeface="MS UI Gothic" charset="-128"/>
                  </a:rPr>
                  <a:t>領域・</a:t>
                </a:r>
                <a:r>
                  <a:rPr kumimoji="1" lang="en-US" altLang="ja-JP" sz="1000" dirty="0">
                    <a:solidFill>
                      <a:srgbClr val="323434"/>
                    </a:solidFill>
                    <a:latin typeface="MS UI Gothic" charset="-128"/>
                    <a:ea typeface="MS UI Gothic" charset="-128"/>
                    <a:cs typeface="MS UI Gothic" charset="-128"/>
                  </a:rPr>
                  <a:t>64</a:t>
                </a:r>
                <a:r>
                  <a:rPr kumimoji="1" lang="ja-JP" altLang="en-US" sz="1000" dirty="0">
                    <a:solidFill>
                      <a:srgbClr val="323434"/>
                    </a:solidFill>
                    <a:latin typeface="MS UI Gothic" charset="-128"/>
                    <a:ea typeface="MS UI Gothic" charset="-128"/>
                    <a:cs typeface="MS UI Gothic" charset="-128"/>
                  </a:rPr>
                  <a:t>項目に対して</a:t>
                </a:r>
                <a:endParaRPr kumimoji="1" lang="en-US" altLang="ja-JP" sz="1000" dirty="0">
                  <a:solidFill>
                    <a:srgbClr val="323434"/>
                  </a:solidFill>
                  <a:latin typeface="MS UI Gothic" charset="-128"/>
                  <a:ea typeface="MS UI Gothic" charset="-128"/>
                  <a:cs typeface="MS UI Gothic" charset="-128"/>
                </a:endParaRPr>
              </a:p>
              <a:p>
                <a:r>
                  <a:rPr lang="ja-JP" altLang="en-US" sz="1000" dirty="0">
                    <a:solidFill>
                      <a:srgbClr val="323434"/>
                    </a:solidFill>
                    <a:latin typeface="MS UI Gothic" charset="-128"/>
                    <a:ea typeface="MS UI Gothic" charset="-128"/>
                    <a:cs typeface="MS UI Gothic" charset="-128"/>
                  </a:rPr>
                  <a:t>その「期待度」及び、「満足度」を</a:t>
                </a:r>
                <a:r>
                  <a:rPr lang="en-US" altLang="ja-JP" sz="1000" dirty="0">
                    <a:solidFill>
                      <a:srgbClr val="323434"/>
                    </a:solidFill>
                    <a:latin typeface="MS UI Gothic" charset="-128"/>
                    <a:ea typeface="MS UI Gothic" charset="-128"/>
                    <a:cs typeface="MS UI Gothic" charset="-128"/>
                  </a:rPr>
                  <a:t>5</a:t>
                </a:r>
                <a:r>
                  <a:rPr lang="ja-JP" altLang="en-US" sz="1000" dirty="0">
                    <a:solidFill>
                      <a:srgbClr val="323434"/>
                    </a:solidFill>
                    <a:latin typeface="MS UI Gothic" charset="-128"/>
                    <a:ea typeface="MS UI Gothic" charset="-128"/>
                    <a:cs typeface="MS UI Gothic" charset="-128"/>
                  </a:rPr>
                  <a:t>段階で回答</a:t>
                </a:r>
                <a:endParaRPr kumimoji="1" lang="ja-JP" altLang="en-US" sz="1000" dirty="0">
                  <a:solidFill>
                    <a:srgbClr val="323434"/>
                  </a:solidFill>
                  <a:latin typeface="MS UI Gothic" charset="-128"/>
                  <a:ea typeface="MS UI Gothic" charset="-128"/>
                  <a:cs typeface="MS UI Gothic" charset="-128"/>
                </a:endParaRPr>
              </a:p>
            </p:txBody>
          </p:sp>
        </p:grpSp>
        <p:grpSp>
          <p:nvGrpSpPr>
            <p:cNvPr id="27" name="図形グループ 26"/>
            <p:cNvGrpSpPr/>
            <p:nvPr/>
          </p:nvGrpSpPr>
          <p:grpSpPr>
            <a:xfrm>
              <a:off x="1716510" y="2966720"/>
              <a:ext cx="5751090" cy="487680"/>
              <a:chOff x="1919180" y="737868"/>
              <a:chExt cx="5751090" cy="487680"/>
            </a:xfrm>
          </p:grpSpPr>
          <p:sp>
            <p:nvSpPr>
              <p:cNvPr id="28" name="正方形/長方形 27"/>
              <p:cNvSpPr/>
              <p:nvPr/>
            </p:nvSpPr>
            <p:spPr>
              <a:xfrm>
                <a:off x="1919180" y="737868"/>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323434"/>
                    </a:solidFill>
                    <a:latin typeface="MS UI Gothic" charset="-128"/>
                    <a:ea typeface="MS UI Gothic" charset="-128"/>
                    <a:cs typeface="MS UI Gothic" charset="-128"/>
                  </a:rPr>
                  <a:t>回答人数</a:t>
                </a:r>
                <a:endParaRPr kumimoji="1" lang="en-US" altLang="ja-JP" sz="1000" dirty="0">
                  <a:solidFill>
                    <a:srgbClr val="323434"/>
                  </a:solidFill>
                  <a:latin typeface="MS UI Gothic" charset="-128"/>
                  <a:ea typeface="MS UI Gothic" charset="-128"/>
                  <a:cs typeface="MS UI Gothic" charset="-128"/>
                </a:endParaRPr>
              </a:p>
            </p:txBody>
          </p:sp>
          <p:sp>
            <p:nvSpPr>
              <p:cNvPr id="29" name="正方形/長方形 28"/>
              <p:cNvSpPr/>
              <p:nvPr/>
            </p:nvSpPr>
            <p:spPr>
              <a:xfrm>
                <a:off x="2945340" y="737868"/>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rgbClr val="323434"/>
                    </a:solidFill>
                    <a:latin typeface="MS UI Gothic" charset="-128"/>
                    <a:ea typeface="MS UI Gothic" charset="-128"/>
                    <a:cs typeface="MS UI Gothic" charset="-128"/>
                  </a:rPr>
                  <a:t>27</a:t>
                </a:r>
                <a:r>
                  <a:rPr kumimoji="1" lang="ja-JP" altLang="en-US" sz="1000" dirty="0">
                    <a:solidFill>
                      <a:srgbClr val="323434"/>
                    </a:solidFill>
                    <a:latin typeface="MS UI Gothic" charset="-128"/>
                    <a:ea typeface="MS UI Gothic" charset="-128"/>
                    <a:cs typeface="MS UI Gothic" charset="-128"/>
                  </a:rPr>
                  <a:t>名</a:t>
                </a:r>
              </a:p>
            </p:txBody>
          </p:sp>
        </p:grpSp>
      </p:grpSp>
      <p:sp>
        <p:nvSpPr>
          <p:cNvPr id="23" name="テキスト ボックス 22"/>
          <p:cNvSpPr txBox="1"/>
          <p:nvPr/>
        </p:nvSpPr>
        <p:spPr>
          <a:xfrm>
            <a:off x="5876585" y="6038493"/>
            <a:ext cx="3986989" cy="400110"/>
          </a:xfrm>
          <a:prstGeom prst="rect">
            <a:avLst/>
          </a:prstGeom>
          <a:noFill/>
        </p:spPr>
        <p:txBody>
          <a:bodyPr wrap="none" rtlCol="0">
            <a:spAutoFit/>
          </a:bodyPr>
          <a:lstStyle/>
          <a:p>
            <a:r>
              <a:rPr kumimoji="1" lang="en-US" altLang="ja-JP" sz="1000" dirty="0">
                <a:solidFill>
                  <a:srgbClr val="323434"/>
                </a:solidFill>
                <a:latin typeface="MS UI Gothic" charset="-128"/>
                <a:ea typeface="MS UI Gothic" charset="-128"/>
                <a:cs typeface="MS UI Gothic" charset="-128"/>
              </a:rPr>
              <a:t>※</a:t>
            </a:r>
            <a:r>
              <a:rPr kumimoji="1" lang="ja-JP" altLang="en-US" sz="1000" dirty="0">
                <a:solidFill>
                  <a:srgbClr val="323434"/>
                </a:solidFill>
                <a:latin typeface="MS UI Gothic" charset="-128"/>
                <a:ea typeface="MS UI Gothic" charset="-128"/>
                <a:cs typeface="MS UI Gothic" charset="-128"/>
              </a:rPr>
              <a:t>エンプロイーエンゲージメント、エンプロイー</a:t>
            </a:r>
            <a:r>
              <a:rPr lang="ja-JP" altLang="en-US" sz="1000" dirty="0">
                <a:solidFill>
                  <a:schemeClr val="tx1">
                    <a:lumMod val="65000"/>
                    <a:lumOff val="35000"/>
                  </a:schemeClr>
                </a:solidFill>
                <a:latin typeface="MS UI Gothic" charset="-128"/>
                <a:ea typeface="MS UI Gothic" charset="-128"/>
                <a:cs typeface="MS UI Gothic" charset="-128"/>
              </a:rPr>
              <a:t>組織診断</a:t>
            </a:r>
            <a:r>
              <a:rPr kumimoji="1" lang="ja-JP" altLang="en-US" sz="1000" dirty="0">
                <a:solidFill>
                  <a:srgbClr val="323434"/>
                </a:solidFill>
                <a:latin typeface="MS UI Gothic" charset="-128"/>
                <a:ea typeface="MS UI Gothic" charset="-128"/>
                <a:cs typeface="MS UI Gothic" charset="-128"/>
              </a:rPr>
              <a:t>サーベイ、</a:t>
            </a:r>
            <a:endParaRPr kumimoji="1" lang="en-US" altLang="ja-JP" sz="1000" dirty="0">
              <a:solidFill>
                <a:srgbClr val="323434"/>
              </a:solidFill>
              <a:latin typeface="MS UI Gothic" charset="-128"/>
              <a:ea typeface="MS UI Gothic" charset="-128"/>
              <a:cs typeface="MS UI Gothic" charset="-128"/>
            </a:endParaRPr>
          </a:p>
          <a:p>
            <a:r>
              <a:rPr lang="ja-JP" altLang="en-US" sz="1000" dirty="0">
                <a:solidFill>
                  <a:srgbClr val="323434"/>
                </a:solidFill>
                <a:latin typeface="MS UI Gothic" charset="-128"/>
                <a:ea typeface="MS UI Gothic" charset="-128"/>
                <a:cs typeface="MS UI Gothic" charset="-128"/>
              </a:rPr>
              <a:t>　</a:t>
            </a:r>
            <a:r>
              <a:rPr lang="en-US" altLang="ja-JP" sz="1000" dirty="0">
                <a:solidFill>
                  <a:srgbClr val="323434"/>
                </a:solidFill>
                <a:latin typeface="MS UI Gothic" charset="-128"/>
                <a:ea typeface="MS UI Gothic" charset="-128"/>
                <a:cs typeface="MS UI Gothic" charset="-128"/>
              </a:rPr>
              <a:t> </a:t>
            </a:r>
            <a:r>
              <a:rPr lang="ja-JP" altLang="en-US" sz="1000" dirty="0">
                <a:solidFill>
                  <a:srgbClr val="323434"/>
                </a:solidFill>
                <a:latin typeface="MS UI Gothic" charset="-128"/>
                <a:ea typeface="MS UI Gothic" charset="-128"/>
                <a:cs typeface="MS UI Gothic" charset="-128"/>
              </a:rPr>
              <a:t>エンゲージメントレーティング</a:t>
            </a:r>
            <a:r>
              <a:rPr lang="en-US" altLang="ja-JP" sz="1000" dirty="0">
                <a:solidFill>
                  <a:srgbClr val="323434"/>
                </a:solidFill>
                <a:latin typeface="MS UI Gothic" charset="-128"/>
                <a:ea typeface="MS UI Gothic" charset="-128"/>
                <a:cs typeface="MS UI Gothic" charset="-128"/>
              </a:rPr>
              <a:t>/</a:t>
            </a:r>
            <a:r>
              <a:rPr kumimoji="1" lang="ja-JP" altLang="en-US" sz="1000" dirty="0">
                <a:solidFill>
                  <a:srgbClr val="323434"/>
                </a:solidFill>
                <a:latin typeface="MS UI Gothic" charset="-128"/>
                <a:ea typeface="MS UI Gothic" charset="-128"/>
                <a:cs typeface="MS UI Gothic" charset="-128"/>
              </a:rPr>
              <a:t>スコアについては、</a:t>
            </a:r>
            <a:r>
              <a:rPr kumimoji="1" lang="en-US" altLang="ja-JP" sz="1000" dirty="0">
                <a:solidFill>
                  <a:srgbClr val="323434"/>
                </a:solidFill>
                <a:latin typeface="MS UI Gothic" charset="-128"/>
                <a:ea typeface="MS UI Gothic" charset="-128"/>
                <a:cs typeface="MS UI Gothic" charset="-128"/>
              </a:rPr>
              <a:t>P9〜13</a:t>
            </a:r>
            <a:r>
              <a:rPr kumimoji="1" lang="ja-JP" altLang="en-US" sz="1000" dirty="0">
                <a:solidFill>
                  <a:srgbClr val="323434"/>
                </a:solidFill>
                <a:latin typeface="MS UI Gothic" charset="-128"/>
                <a:ea typeface="MS UI Gothic" charset="-128"/>
                <a:cs typeface="MS UI Gothic" charset="-128"/>
              </a:rPr>
              <a:t>をご参照ください。</a:t>
            </a:r>
          </a:p>
        </p:txBody>
      </p:sp>
    </p:spTree>
    <p:extLst>
      <p:ext uri="{BB962C8B-B14F-4D97-AF65-F5344CB8AC3E}">
        <p14:creationId xmlns:p14="http://schemas.microsoft.com/office/powerpoint/2010/main" val="192569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normAutofit/>
          </a:bodyPr>
          <a:lstStyle/>
          <a:p>
            <a:r>
              <a:rPr kumimoji="1" lang="ja-JP" altLang="en-US" dirty="0"/>
              <a:t>結果</a:t>
            </a:r>
            <a:r>
              <a:rPr kumimoji="1" lang="en-US" altLang="ja-JP" dirty="0"/>
              <a:t>(</a:t>
            </a:r>
            <a:r>
              <a:rPr kumimoji="1" lang="ja-JP" altLang="en-US" dirty="0"/>
              <a:t>エンゲージメント</a:t>
            </a:r>
            <a:r>
              <a:rPr lang="ja-JP" altLang="en-US" dirty="0"/>
              <a:t>・</a:t>
            </a:r>
            <a:r>
              <a:rPr kumimoji="1" lang="ja-JP" altLang="en-US" dirty="0"/>
              <a:t>レーティング</a:t>
            </a:r>
            <a:r>
              <a:rPr kumimoji="1" lang="en-US" altLang="ja-JP" dirty="0"/>
              <a:t>/</a:t>
            </a:r>
            <a:r>
              <a:rPr kumimoji="1" lang="ja-JP" altLang="en-US" dirty="0"/>
              <a:t>スコア</a:t>
            </a:r>
            <a:r>
              <a:rPr lang="ja-JP" altLang="en-US" dirty="0"/>
              <a:t>、</a:t>
            </a:r>
            <a:r>
              <a:rPr kumimoji="1" lang="ja-JP" altLang="en-US" dirty="0"/>
              <a:t>総合満足度</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5</a:t>
            </a:fld>
            <a:endParaRPr lang="ja-JP" altLang="en-US"/>
          </a:p>
        </p:txBody>
      </p:sp>
      <p:sp>
        <p:nvSpPr>
          <p:cNvPr id="7" name="テキスト ボックス 6"/>
          <p:cNvSpPr txBox="1"/>
          <p:nvPr/>
        </p:nvSpPr>
        <p:spPr>
          <a:xfrm>
            <a:off x="5876585" y="6038493"/>
            <a:ext cx="3962944" cy="400110"/>
          </a:xfrm>
          <a:prstGeom prst="rect">
            <a:avLst/>
          </a:prstGeom>
          <a:noFill/>
        </p:spPr>
        <p:txBody>
          <a:bodyPr wrap="none" rtlCol="0">
            <a:spAutoFit/>
          </a:bodyPr>
          <a:lstStyle/>
          <a:p>
            <a:r>
              <a:rPr kumimoji="1" lang="en-US" altLang="ja-JP" sz="1000" dirty="0">
                <a:solidFill>
                  <a:srgbClr val="323434"/>
                </a:solidFill>
                <a:latin typeface="MS UI Gothic" charset="-128"/>
                <a:ea typeface="MS UI Gothic" charset="-128"/>
                <a:cs typeface="MS UI Gothic" charset="-128"/>
              </a:rPr>
              <a:t>※</a:t>
            </a:r>
            <a:r>
              <a:rPr kumimoji="1" lang="ja-JP" altLang="en-US" sz="1000" dirty="0">
                <a:solidFill>
                  <a:srgbClr val="323434"/>
                </a:solidFill>
                <a:latin typeface="MS UI Gothic" charset="-128"/>
                <a:ea typeface="MS UI Gothic" charset="-128"/>
                <a:cs typeface="MS UI Gothic" charset="-128"/>
              </a:rPr>
              <a:t>エンプロイーエンゲージメント、</a:t>
            </a:r>
            <a:r>
              <a:rPr lang="ja-JP" altLang="en-US" sz="1000" dirty="0">
                <a:solidFill>
                  <a:schemeClr val="tx1">
                    <a:lumMod val="65000"/>
                    <a:lumOff val="35000"/>
                  </a:schemeClr>
                </a:solidFill>
                <a:latin typeface="MS UI Gothic" charset="-128"/>
                <a:ea typeface="MS UI Gothic" charset="-128"/>
                <a:cs typeface="MS UI Gothic" charset="-128"/>
              </a:rPr>
              <a:t>組織診断</a:t>
            </a:r>
            <a:r>
              <a:rPr kumimoji="1" lang="ja-JP" altLang="en-US" sz="1000" dirty="0">
                <a:solidFill>
                  <a:srgbClr val="323434"/>
                </a:solidFill>
                <a:latin typeface="MS UI Gothic" charset="-128"/>
                <a:ea typeface="MS UI Gothic" charset="-128"/>
                <a:cs typeface="MS UI Gothic" charset="-128"/>
              </a:rPr>
              <a:t>サーベイ、</a:t>
            </a:r>
            <a:endParaRPr kumimoji="1" lang="en-US" altLang="ja-JP" sz="1000" dirty="0">
              <a:solidFill>
                <a:srgbClr val="323434"/>
              </a:solidFill>
              <a:latin typeface="MS UI Gothic" charset="-128"/>
              <a:ea typeface="MS UI Gothic" charset="-128"/>
              <a:cs typeface="MS UI Gothic" charset="-128"/>
            </a:endParaRPr>
          </a:p>
          <a:p>
            <a:r>
              <a:rPr lang="ja-JP" altLang="en-US" sz="1000" dirty="0">
                <a:solidFill>
                  <a:srgbClr val="323434"/>
                </a:solidFill>
                <a:latin typeface="MS UI Gothic" charset="-128"/>
                <a:ea typeface="MS UI Gothic" charset="-128"/>
                <a:cs typeface="MS UI Gothic" charset="-128"/>
              </a:rPr>
              <a:t>　</a:t>
            </a:r>
            <a:r>
              <a:rPr lang="en-US" altLang="ja-JP" sz="1000" dirty="0">
                <a:solidFill>
                  <a:srgbClr val="323434"/>
                </a:solidFill>
                <a:latin typeface="MS UI Gothic" charset="-128"/>
                <a:ea typeface="MS UI Gothic" charset="-128"/>
                <a:cs typeface="MS UI Gothic" charset="-128"/>
              </a:rPr>
              <a:t> </a:t>
            </a:r>
            <a:r>
              <a:rPr lang="ja-JP" altLang="en-US" sz="1000" dirty="0">
                <a:solidFill>
                  <a:srgbClr val="323434"/>
                </a:solidFill>
                <a:latin typeface="MS UI Gothic" charset="-128"/>
                <a:ea typeface="MS UI Gothic" charset="-128"/>
                <a:cs typeface="MS UI Gothic" charset="-128"/>
              </a:rPr>
              <a:t>エンゲージメント・レーティング</a:t>
            </a:r>
            <a:r>
              <a:rPr lang="en-US" altLang="ja-JP" sz="1000" dirty="0">
                <a:solidFill>
                  <a:srgbClr val="323434"/>
                </a:solidFill>
                <a:latin typeface="MS UI Gothic" charset="-128"/>
                <a:ea typeface="MS UI Gothic" charset="-128"/>
                <a:cs typeface="MS UI Gothic" charset="-128"/>
              </a:rPr>
              <a:t>/</a:t>
            </a:r>
            <a:r>
              <a:rPr lang="ja-JP" altLang="en-US" sz="1000" dirty="0">
                <a:solidFill>
                  <a:srgbClr val="323434"/>
                </a:solidFill>
                <a:latin typeface="MS UI Gothic" charset="-128"/>
                <a:ea typeface="MS UI Gothic" charset="-128"/>
                <a:cs typeface="MS UI Gothic" charset="-128"/>
              </a:rPr>
              <a:t>スコア</a:t>
            </a:r>
            <a:r>
              <a:rPr kumimoji="1" lang="ja-JP" altLang="en-US" sz="1000" dirty="0">
                <a:solidFill>
                  <a:srgbClr val="323434"/>
                </a:solidFill>
                <a:latin typeface="MS UI Gothic" charset="-128"/>
                <a:ea typeface="MS UI Gothic" charset="-128"/>
                <a:cs typeface="MS UI Gothic" charset="-128"/>
              </a:rPr>
              <a:t>については、</a:t>
            </a:r>
            <a:r>
              <a:rPr kumimoji="1" lang="en-US" altLang="ja-JP" sz="1000" dirty="0">
                <a:solidFill>
                  <a:srgbClr val="323434"/>
                </a:solidFill>
                <a:latin typeface="MS UI Gothic" charset="-128"/>
                <a:ea typeface="MS UI Gothic" charset="-128"/>
                <a:cs typeface="MS UI Gothic" charset="-128"/>
              </a:rPr>
              <a:t>P9〜13</a:t>
            </a:r>
            <a:r>
              <a:rPr kumimoji="1" lang="ja-JP" altLang="en-US" sz="1000" dirty="0">
                <a:solidFill>
                  <a:srgbClr val="323434"/>
                </a:solidFill>
                <a:latin typeface="MS UI Gothic" charset="-128"/>
                <a:ea typeface="MS UI Gothic" charset="-128"/>
                <a:cs typeface="MS UI Gothic" charset="-128"/>
              </a:rPr>
              <a:t>をご参照ください。</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241" y="2419647"/>
            <a:ext cx="63833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3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結果</a:t>
            </a:r>
            <a:r>
              <a:rPr kumimoji="1" lang="en-US" altLang="ja-JP" dirty="0"/>
              <a:t>(</a:t>
            </a:r>
            <a:r>
              <a:rPr lang="pl-PL" altLang="ja-JP" dirty="0"/>
              <a:t>4eyes</a:t>
            </a:r>
            <a:r>
              <a:rPr lang="pl-PL" altLang="ja-JP" baseline="30000" dirty="0"/>
              <a:t>®</a:t>
            </a:r>
            <a:r>
              <a:rPr lang="pl-PL" altLang="ja-JP" dirty="0"/>
              <a:t> Windows</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6</a:t>
            </a:fld>
            <a:endParaRPr lang="ja-JP" altLang="en-US"/>
          </a:p>
        </p:txBody>
      </p:sp>
      <p:pic>
        <p:nvPicPr>
          <p:cNvPr id="4" name="図 3"/>
          <p:cNvPicPr>
            <a:picLocks noChangeAspect="1"/>
          </p:cNvPicPr>
          <p:nvPr/>
        </p:nvPicPr>
        <p:blipFill>
          <a:blip r:embed="rId2"/>
          <a:stretch>
            <a:fillRect/>
          </a:stretch>
        </p:blipFill>
        <p:spPr>
          <a:xfrm>
            <a:off x="752899" y="1357313"/>
            <a:ext cx="8400202" cy="4143374"/>
          </a:xfrm>
          <a:prstGeom prst="rect">
            <a:avLst/>
          </a:prstGeom>
        </p:spPr>
      </p:pic>
      <p:sp>
        <p:nvSpPr>
          <p:cNvPr id="7" name="テキスト ボックス 6"/>
          <p:cNvSpPr txBox="1"/>
          <p:nvPr/>
        </p:nvSpPr>
        <p:spPr>
          <a:xfrm>
            <a:off x="5876585" y="6038493"/>
            <a:ext cx="3962944" cy="400110"/>
          </a:xfrm>
          <a:prstGeom prst="rect">
            <a:avLst/>
          </a:prstGeom>
          <a:noFill/>
        </p:spPr>
        <p:txBody>
          <a:bodyPr wrap="none" rtlCol="0">
            <a:spAutoFit/>
          </a:bodyPr>
          <a:lstStyle/>
          <a:p>
            <a:r>
              <a:rPr kumimoji="1" lang="en-US" altLang="ja-JP" sz="1000" dirty="0">
                <a:solidFill>
                  <a:srgbClr val="323434"/>
                </a:solidFill>
                <a:latin typeface="MS UI Gothic" charset="-128"/>
                <a:ea typeface="MS UI Gothic" charset="-128"/>
                <a:cs typeface="MS UI Gothic" charset="-128"/>
              </a:rPr>
              <a:t>※</a:t>
            </a:r>
            <a:r>
              <a:rPr kumimoji="1" lang="ja-JP" altLang="en-US" sz="1000" dirty="0">
                <a:solidFill>
                  <a:srgbClr val="323434"/>
                </a:solidFill>
                <a:latin typeface="MS UI Gothic" charset="-128"/>
                <a:ea typeface="MS UI Gothic" charset="-128"/>
                <a:cs typeface="MS UI Gothic" charset="-128"/>
              </a:rPr>
              <a:t>エンプロイーエンゲージメント、エンプロイー</a:t>
            </a:r>
            <a:r>
              <a:rPr lang="ja-JP" altLang="en-US" sz="1000" dirty="0">
                <a:solidFill>
                  <a:schemeClr val="tx1">
                    <a:lumMod val="65000"/>
                    <a:lumOff val="35000"/>
                  </a:schemeClr>
                </a:solidFill>
                <a:latin typeface="MS UI Gothic" charset="-128"/>
                <a:ea typeface="MS UI Gothic" charset="-128"/>
                <a:cs typeface="MS UI Gothic" charset="-128"/>
              </a:rPr>
              <a:t>組織診断</a:t>
            </a:r>
            <a:r>
              <a:rPr kumimoji="1" lang="ja-JP" altLang="en-US" sz="1000" dirty="0">
                <a:solidFill>
                  <a:srgbClr val="323434"/>
                </a:solidFill>
                <a:latin typeface="MS UI Gothic" charset="-128"/>
                <a:ea typeface="MS UI Gothic" charset="-128"/>
                <a:cs typeface="MS UI Gothic" charset="-128"/>
              </a:rPr>
              <a:t>サーベイ、</a:t>
            </a:r>
            <a:endParaRPr kumimoji="1" lang="en-US" altLang="ja-JP" sz="1000" dirty="0">
              <a:solidFill>
                <a:srgbClr val="323434"/>
              </a:solidFill>
              <a:latin typeface="MS UI Gothic" charset="-128"/>
              <a:ea typeface="MS UI Gothic" charset="-128"/>
              <a:cs typeface="MS UI Gothic" charset="-128"/>
            </a:endParaRPr>
          </a:p>
          <a:p>
            <a:r>
              <a:rPr lang="ja-JP" altLang="en-US" sz="1000" dirty="0">
                <a:solidFill>
                  <a:srgbClr val="323434"/>
                </a:solidFill>
                <a:latin typeface="MS UI Gothic" charset="-128"/>
                <a:ea typeface="MS UI Gothic" charset="-128"/>
                <a:cs typeface="MS UI Gothic" charset="-128"/>
              </a:rPr>
              <a:t>　</a:t>
            </a:r>
            <a:r>
              <a:rPr lang="en-US" altLang="ja-JP" sz="1000" dirty="0">
                <a:solidFill>
                  <a:srgbClr val="323434"/>
                </a:solidFill>
                <a:latin typeface="MS UI Gothic" charset="-128"/>
                <a:ea typeface="MS UI Gothic" charset="-128"/>
                <a:cs typeface="MS UI Gothic" charset="-128"/>
              </a:rPr>
              <a:t> </a:t>
            </a:r>
            <a:r>
              <a:rPr lang="ja-JP" altLang="en-US" sz="1000" dirty="0">
                <a:solidFill>
                  <a:srgbClr val="323434"/>
                </a:solidFill>
                <a:latin typeface="MS UI Gothic" charset="-128"/>
                <a:ea typeface="MS UI Gothic" charset="-128"/>
                <a:cs typeface="MS UI Gothic" charset="-128"/>
              </a:rPr>
              <a:t>エンゲージメント・レーティング</a:t>
            </a:r>
            <a:r>
              <a:rPr lang="en-US" altLang="ja-JP" sz="1000" dirty="0">
                <a:solidFill>
                  <a:srgbClr val="323434"/>
                </a:solidFill>
                <a:latin typeface="MS UI Gothic" charset="-128"/>
                <a:ea typeface="MS UI Gothic" charset="-128"/>
                <a:cs typeface="MS UI Gothic" charset="-128"/>
              </a:rPr>
              <a:t>/</a:t>
            </a:r>
            <a:r>
              <a:rPr lang="ja-JP" altLang="en-US" sz="1000" dirty="0">
                <a:solidFill>
                  <a:srgbClr val="323434"/>
                </a:solidFill>
                <a:latin typeface="MS UI Gothic" charset="-128"/>
                <a:ea typeface="MS UI Gothic" charset="-128"/>
                <a:cs typeface="MS UI Gothic" charset="-128"/>
              </a:rPr>
              <a:t>スコア</a:t>
            </a:r>
            <a:r>
              <a:rPr kumimoji="1" lang="ja-JP" altLang="en-US" sz="1000" dirty="0">
                <a:solidFill>
                  <a:srgbClr val="323434"/>
                </a:solidFill>
                <a:latin typeface="MS UI Gothic" charset="-128"/>
                <a:ea typeface="MS UI Gothic" charset="-128"/>
                <a:cs typeface="MS UI Gothic" charset="-128"/>
              </a:rPr>
              <a:t>については、</a:t>
            </a:r>
            <a:r>
              <a:rPr kumimoji="1" lang="en-US" altLang="ja-JP" sz="1000" dirty="0">
                <a:solidFill>
                  <a:srgbClr val="323434"/>
                </a:solidFill>
                <a:latin typeface="MS UI Gothic" charset="-128"/>
                <a:ea typeface="MS UI Gothic" charset="-128"/>
                <a:cs typeface="MS UI Gothic" charset="-128"/>
              </a:rPr>
              <a:t>P9〜13</a:t>
            </a:r>
            <a:r>
              <a:rPr kumimoji="1" lang="ja-JP" altLang="en-US" sz="1000" dirty="0">
                <a:solidFill>
                  <a:srgbClr val="323434"/>
                </a:solidFill>
                <a:latin typeface="MS UI Gothic" charset="-128"/>
                <a:ea typeface="MS UI Gothic" charset="-128"/>
                <a:cs typeface="MS UI Gothic" charset="-128"/>
              </a:rPr>
              <a:t>をご参照ください。</a:t>
            </a:r>
          </a:p>
        </p:txBody>
      </p:sp>
    </p:spTree>
    <p:extLst>
      <p:ext uri="{BB962C8B-B14F-4D97-AF65-F5344CB8AC3E}">
        <p14:creationId xmlns:p14="http://schemas.microsoft.com/office/powerpoint/2010/main" val="95875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結果</a:t>
            </a:r>
            <a:r>
              <a:rPr kumimoji="1" lang="en-US" altLang="ja-JP" dirty="0"/>
              <a:t>(</a:t>
            </a:r>
            <a:r>
              <a:rPr lang="ja-JP" altLang="en-US" dirty="0"/>
              <a:t>強み・弱み</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7</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819068803"/>
              </p:ext>
            </p:extLst>
          </p:nvPr>
        </p:nvGraphicFramePr>
        <p:xfrm>
          <a:off x="1625283" y="3844048"/>
          <a:ext cx="6655435" cy="2516868"/>
        </p:xfrm>
        <a:graphic>
          <a:graphicData uri="http://schemas.openxmlformats.org/drawingml/2006/table">
            <a:tbl>
              <a:tblPr firstRow="1" bandRow="1">
                <a:tableStyleId>{5C22544A-7EE6-4342-B048-85BDC9FD1C3A}</a:tableStyleId>
              </a:tblPr>
              <a:tblGrid>
                <a:gridCol w="347707">
                  <a:extLst>
                    <a:ext uri="{9D8B030D-6E8A-4147-A177-3AD203B41FA5}">
                      <a16:colId xmlns:a16="http://schemas.microsoft.com/office/drawing/2014/main" val="20000"/>
                    </a:ext>
                  </a:extLst>
                </a:gridCol>
                <a:gridCol w="347707">
                  <a:extLst>
                    <a:ext uri="{9D8B030D-6E8A-4147-A177-3AD203B41FA5}">
                      <a16:colId xmlns:a16="http://schemas.microsoft.com/office/drawing/2014/main" val="20001"/>
                    </a:ext>
                  </a:extLst>
                </a:gridCol>
                <a:gridCol w="323426">
                  <a:extLst>
                    <a:ext uri="{9D8B030D-6E8A-4147-A177-3AD203B41FA5}">
                      <a16:colId xmlns:a16="http://schemas.microsoft.com/office/drawing/2014/main" val="20002"/>
                    </a:ext>
                  </a:extLst>
                </a:gridCol>
                <a:gridCol w="1115596">
                  <a:extLst>
                    <a:ext uri="{9D8B030D-6E8A-4147-A177-3AD203B41FA5}">
                      <a16:colId xmlns:a16="http://schemas.microsoft.com/office/drawing/2014/main" val="20003"/>
                    </a:ext>
                  </a:extLst>
                </a:gridCol>
                <a:gridCol w="1904800">
                  <a:extLst>
                    <a:ext uri="{9D8B030D-6E8A-4147-A177-3AD203B41FA5}">
                      <a16:colId xmlns:a16="http://schemas.microsoft.com/office/drawing/2014/main" val="20004"/>
                    </a:ext>
                  </a:extLst>
                </a:gridCol>
                <a:gridCol w="782320">
                  <a:extLst>
                    <a:ext uri="{9D8B030D-6E8A-4147-A177-3AD203B41FA5}">
                      <a16:colId xmlns:a16="http://schemas.microsoft.com/office/drawing/2014/main" val="20005"/>
                    </a:ext>
                  </a:extLst>
                </a:gridCol>
                <a:gridCol w="235373">
                  <a:extLst>
                    <a:ext uri="{9D8B030D-6E8A-4147-A177-3AD203B41FA5}">
                      <a16:colId xmlns:a16="http://schemas.microsoft.com/office/drawing/2014/main" val="20006"/>
                    </a:ext>
                  </a:extLst>
                </a:gridCol>
                <a:gridCol w="235373">
                  <a:extLst>
                    <a:ext uri="{9D8B030D-6E8A-4147-A177-3AD203B41FA5}">
                      <a16:colId xmlns:a16="http://schemas.microsoft.com/office/drawing/2014/main" val="20007"/>
                    </a:ext>
                  </a:extLst>
                </a:gridCol>
                <a:gridCol w="235373">
                  <a:extLst>
                    <a:ext uri="{9D8B030D-6E8A-4147-A177-3AD203B41FA5}">
                      <a16:colId xmlns:a16="http://schemas.microsoft.com/office/drawing/2014/main" val="20008"/>
                    </a:ext>
                  </a:extLst>
                </a:gridCol>
                <a:gridCol w="235373">
                  <a:extLst>
                    <a:ext uri="{9D8B030D-6E8A-4147-A177-3AD203B41FA5}">
                      <a16:colId xmlns:a16="http://schemas.microsoft.com/office/drawing/2014/main" val="20009"/>
                    </a:ext>
                  </a:extLst>
                </a:gridCol>
                <a:gridCol w="235373">
                  <a:extLst>
                    <a:ext uri="{9D8B030D-6E8A-4147-A177-3AD203B41FA5}">
                      <a16:colId xmlns:a16="http://schemas.microsoft.com/office/drawing/2014/main" val="20010"/>
                    </a:ext>
                  </a:extLst>
                </a:gridCol>
                <a:gridCol w="235373">
                  <a:extLst>
                    <a:ext uri="{9D8B030D-6E8A-4147-A177-3AD203B41FA5}">
                      <a16:colId xmlns:a16="http://schemas.microsoft.com/office/drawing/2014/main" val="20011"/>
                    </a:ext>
                  </a:extLst>
                </a:gridCol>
                <a:gridCol w="421641">
                  <a:extLst>
                    <a:ext uri="{9D8B030D-6E8A-4147-A177-3AD203B41FA5}">
                      <a16:colId xmlns:a16="http://schemas.microsoft.com/office/drawing/2014/main" val="20012"/>
                    </a:ext>
                  </a:extLst>
                </a:gridCol>
              </a:tblGrid>
              <a:tr h="261558">
                <a:tc gridSpan="2">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項目</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kumimoji="1" lang="ja-JP" alt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kumimoji="1" lang="ja-JP" altLang="en-US" sz="800" dirty="0">
                        <a:latin typeface="MS UI Gothic" charset="-128"/>
                        <a:ea typeface="MS UI Gothic" charset="-128"/>
                        <a:cs typeface="MS UI Gothic" charset="-128"/>
                      </a:endParaRPr>
                    </a:p>
                  </a:txBody>
                  <a:tcPr anchor="ctr">
                    <a:lnL w="9525"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領域</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期待度</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満足度</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格差</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8528">
                <a:tc rowSpan="8">
                  <a:txBody>
                    <a:bodyPr/>
                    <a:lstStyle/>
                    <a:p>
                      <a:pPr algn="ctr"/>
                      <a:r>
                        <a:rPr kumimoji="1" lang="ja-JP" altLang="en-US" sz="800" dirty="0">
                          <a:solidFill>
                            <a:schemeClr val="bg1"/>
                          </a:solidFill>
                          <a:latin typeface="MS UI Gothic" charset="-128"/>
                          <a:ea typeface="MS UI Gothic" charset="-128"/>
                          <a:cs typeface="MS UI Gothic" charset="-128"/>
                        </a:rPr>
                        <a:t>弱み</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3AA1C5"/>
                    </a:solidFill>
                  </a:tcPr>
                </a:tc>
                <a:tc>
                  <a:txBody>
                    <a:bodyPr/>
                    <a:lstStyle/>
                    <a:p>
                      <a:pPr algn="ctr"/>
                      <a:r>
                        <a:rPr kumimoji="1" lang="en-US" altLang="ja-JP" sz="800" dirty="0">
                          <a:solidFill>
                            <a:srgbClr val="323434"/>
                          </a:solidFill>
                          <a:latin typeface="MS UI Gothic" charset="-128"/>
                          <a:ea typeface="MS UI Gothic" charset="-128"/>
                          <a:cs typeface="MS UI Gothic" charset="-128"/>
                        </a:rPr>
                        <a:t>1</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30</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休日や就業時間</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自社における休日・休暇や就業時間の</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状況に納得できること</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a:solidFill>
                            <a:srgbClr val="323434"/>
                          </a:solidFill>
                          <a:latin typeface="MS UI Gothic" charset="-128"/>
                          <a:ea typeface="MS UI Gothic" charset="-128"/>
                          <a:cs typeface="MS UI Gothic" charset="-128"/>
                        </a:rPr>
                        <a:t>H</a:t>
                      </a:r>
                      <a:r>
                        <a:rPr kumimoji="1" lang="ja-JP" altLang="en-US" sz="800">
                          <a:solidFill>
                            <a:srgbClr val="323434"/>
                          </a:solidFill>
                          <a:latin typeface="MS UI Gothic" charset="-128"/>
                          <a:ea typeface="MS UI Gothic" charset="-128"/>
                          <a:cs typeface="MS UI Gothic" charset="-128"/>
                        </a:rPr>
                        <a:t>　制度待遇</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kumimoji="1" lang="en-US" altLang="ja-JP" sz="800" dirty="0" err="1">
                          <a:solidFill>
                            <a:srgbClr val="323434"/>
                          </a:solidFill>
                          <a:latin typeface="MS UI Gothic" charset="-128"/>
                          <a:ea typeface="MS UI Gothic" charset="-128"/>
                          <a:cs typeface="MS UI Gothic" charset="-128"/>
                        </a:rPr>
                        <a:t>σ</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4.1</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2.2</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-1.9</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29</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評価・給与の妥当性</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自社における自分の評価や給与水準が、</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役割に照らして妥当であること</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H</a:t>
                      </a:r>
                      <a:r>
                        <a:rPr kumimoji="1" lang="ja-JP" altLang="en-US" sz="800" dirty="0">
                          <a:solidFill>
                            <a:srgbClr val="323434"/>
                          </a:solidFill>
                          <a:latin typeface="MS UI Gothic" charset="-128"/>
                          <a:ea typeface="MS UI Gothic" charset="-128"/>
                          <a:cs typeface="MS UI Gothic" charset="-128"/>
                        </a:rPr>
                        <a:t>　制度待遇</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4.5</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2.6</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-1.9</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3</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57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外部環境の変化の共有</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職場において、自分たちを取り巻く</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外部環境の変化が共有されること</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O</a:t>
                      </a:r>
                      <a:r>
                        <a:rPr kumimoji="1" lang="ja-JP" altLang="en-US" sz="800" dirty="0">
                          <a:solidFill>
                            <a:srgbClr val="323434"/>
                          </a:solidFill>
                          <a:latin typeface="MS UI Gothic" charset="-128"/>
                          <a:ea typeface="MS UI Gothic" charset="-128"/>
                          <a:cs typeface="MS UI Gothic" charset="-128"/>
                        </a:rPr>
                        <a:t>　変革活動</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4.5</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2.7</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-1.8</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5</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6</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8</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sp>
        <p:nvSpPr>
          <p:cNvPr id="4" name="テキスト ボックス 3"/>
          <p:cNvSpPr txBox="1"/>
          <p:nvPr/>
        </p:nvSpPr>
        <p:spPr>
          <a:xfrm>
            <a:off x="5888186" y="467101"/>
            <a:ext cx="2818934" cy="584775"/>
          </a:xfrm>
          <a:prstGeom prst="rect">
            <a:avLst/>
          </a:prstGeom>
          <a:noFill/>
        </p:spPr>
        <p:txBody>
          <a:bodyPr wrap="square" rtlCol="0" anchor="ctr">
            <a:spAutoFit/>
          </a:bodyPr>
          <a:lstStyle/>
          <a:p>
            <a:r>
              <a:rPr lang="ja-JP" altLang="en-US" sz="800" dirty="0">
                <a:solidFill>
                  <a:srgbClr val="323434"/>
                </a:solidFill>
                <a:latin typeface="MS UI Gothic" charset="-128"/>
                <a:ea typeface="MS UI Gothic" charset="-128"/>
                <a:cs typeface="MS UI Gothic" charset="-128"/>
              </a:rPr>
              <a:t>☆：期待度の上位</a:t>
            </a:r>
            <a:r>
              <a:rPr lang="en-US" altLang="ja-JP" sz="800" dirty="0">
                <a:solidFill>
                  <a:srgbClr val="323434"/>
                </a:solidFill>
                <a:latin typeface="MS UI Gothic" charset="-128"/>
                <a:ea typeface="MS UI Gothic" charset="-128"/>
                <a:cs typeface="MS UI Gothic" charset="-128"/>
              </a:rPr>
              <a:t>10</a:t>
            </a:r>
            <a:r>
              <a:rPr lang="ja-JP" altLang="en-US" sz="800" dirty="0">
                <a:solidFill>
                  <a:srgbClr val="323434"/>
                </a:solidFill>
                <a:latin typeface="MS UI Gothic" charset="-128"/>
                <a:ea typeface="MS UI Gothic" charset="-128"/>
                <a:cs typeface="MS UI Gothic" charset="-128"/>
              </a:rPr>
              <a:t>項目</a:t>
            </a:r>
            <a:endParaRPr kumimoji="1" lang="en-US" altLang="ja-JP" sz="800" dirty="0">
              <a:solidFill>
                <a:srgbClr val="323434"/>
              </a:solidFill>
              <a:latin typeface="MS UI Gothic" charset="-128"/>
              <a:ea typeface="MS UI Gothic" charset="-128"/>
              <a:cs typeface="MS UI Gothic" charset="-128"/>
            </a:endParaRPr>
          </a:p>
          <a:p>
            <a:r>
              <a:rPr lang="en-US" altLang="ja-JP" sz="800" dirty="0" err="1">
                <a:solidFill>
                  <a:srgbClr val="323434"/>
                </a:solidFill>
                <a:latin typeface="MS UI Gothic" charset="-128"/>
                <a:ea typeface="MS UI Gothic" charset="-128"/>
                <a:cs typeface="MS UI Gothic" charset="-128"/>
              </a:rPr>
              <a:t>σ</a:t>
            </a:r>
            <a:r>
              <a:rPr lang="ja-JP" altLang="en-US" sz="800" dirty="0">
                <a:solidFill>
                  <a:srgbClr val="323434"/>
                </a:solidFill>
                <a:latin typeface="MS UI Gothic" charset="-128"/>
                <a:ea typeface="MS UI Gothic" charset="-128"/>
                <a:cs typeface="MS UI Gothic" charset="-128"/>
              </a:rPr>
              <a:t>：回答のばらつきの大きいもの</a:t>
            </a:r>
            <a:r>
              <a:rPr lang="en-US" altLang="ja-JP" sz="800" dirty="0">
                <a:solidFill>
                  <a:srgbClr val="323434"/>
                </a:solidFill>
                <a:latin typeface="MS UI Gothic" charset="-128"/>
                <a:ea typeface="MS UI Gothic" charset="-128"/>
                <a:cs typeface="MS UI Gothic" charset="-128"/>
              </a:rPr>
              <a:t>(</a:t>
            </a:r>
            <a:r>
              <a:rPr lang="ja-JP" altLang="en-US" sz="800" dirty="0">
                <a:solidFill>
                  <a:srgbClr val="323434"/>
                </a:solidFill>
                <a:latin typeface="MS UI Gothic" charset="-128"/>
                <a:ea typeface="MS UI Gothic" charset="-128"/>
                <a:cs typeface="MS UI Gothic" charset="-128"/>
              </a:rPr>
              <a:t>偏差</a:t>
            </a:r>
            <a:r>
              <a:rPr lang="en-US" altLang="ja-JP" sz="800" dirty="0">
                <a:solidFill>
                  <a:srgbClr val="323434"/>
                </a:solidFill>
                <a:latin typeface="MS UI Gothic" charset="-128"/>
                <a:ea typeface="MS UI Gothic" charset="-128"/>
                <a:cs typeface="MS UI Gothic" charset="-128"/>
              </a:rPr>
              <a:t>1.10</a:t>
            </a:r>
            <a:r>
              <a:rPr lang="ja-JP" altLang="en-US" sz="800" dirty="0">
                <a:solidFill>
                  <a:srgbClr val="323434"/>
                </a:solidFill>
                <a:latin typeface="MS UI Gothic" charset="-128"/>
                <a:ea typeface="MS UI Gothic" charset="-128"/>
                <a:cs typeface="MS UI Gothic" charset="-128"/>
              </a:rPr>
              <a:t>以上</a:t>
            </a:r>
            <a:r>
              <a:rPr lang="en-US" altLang="ja-JP" sz="800" dirty="0">
                <a:solidFill>
                  <a:srgbClr val="323434"/>
                </a:solidFill>
                <a:latin typeface="MS UI Gothic" charset="-128"/>
                <a:ea typeface="MS UI Gothic" charset="-128"/>
                <a:cs typeface="MS UI Gothic" charset="-128"/>
              </a:rPr>
              <a:t>)</a:t>
            </a:r>
            <a:r>
              <a:rPr lang="ja-JP" altLang="en-US" sz="800" dirty="0">
                <a:solidFill>
                  <a:srgbClr val="323434"/>
                </a:solidFill>
                <a:latin typeface="MS UI Gothic" charset="-128"/>
                <a:ea typeface="MS UI Gothic" charset="-128"/>
                <a:cs typeface="MS UI Gothic" charset="-128"/>
              </a:rPr>
              <a:t>を示しています</a:t>
            </a:r>
            <a:endParaRPr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○：満足度の上位</a:t>
            </a:r>
            <a:r>
              <a:rPr kumimoji="1" lang="en-US" altLang="ja-JP" sz="800" dirty="0">
                <a:solidFill>
                  <a:srgbClr val="323434"/>
                </a:solidFill>
                <a:latin typeface="MS UI Gothic" charset="-128"/>
                <a:ea typeface="MS UI Gothic" charset="-128"/>
                <a:cs typeface="MS UI Gothic" charset="-128"/>
              </a:rPr>
              <a:t>10</a:t>
            </a:r>
            <a:r>
              <a:rPr kumimoji="1" lang="ja-JP" altLang="en-US" sz="800" dirty="0">
                <a:solidFill>
                  <a:srgbClr val="323434"/>
                </a:solidFill>
                <a:latin typeface="MS UI Gothic" charset="-128"/>
                <a:ea typeface="MS UI Gothic" charset="-128"/>
                <a:cs typeface="MS UI Gothic" charset="-128"/>
              </a:rPr>
              <a:t>項目</a:t>
            </a:r>
            <a:endParaRPr kumimoji="1" lang="en-US" altLang="ja-JP" sz="800" dirty="0">
              <a:solidFill>
                <a:srgbClr val="323434"/>
              </a:solidFill>
              <a:latin typeface="MS UI Gothic" charset="-128"/>
              <a:ea typeface="MS UI Gothic" charset="-128"/>
              <a:cs typeface="MS UI Gothic" charset="-128"/>
            </a:endParaRPr>
          </a:p>
          <a:p>
            <a:r>
              <a:rPr lang="ja-JP" altLang="en-US" sz="800" dirty="0">
                <a:solidFill>
                  <a:srgbClr val="323434"/>
                </a:solidFill>
                <a:latin typeface="MS UI Gothic" charset="-128"/>
                <a:ea typeface="MS UI Gothic" charset="-128"/>
                <a:cs typeface="MS UI Gothic" charset="-128"/>
              </a:rPr>
              <a:t>●：満足度の下位</a:t>
            </a:r>
            <a:r>
              <a:rPr lang="en-US" altLang="ja-JP" sz="800" dirty="0">
                <a:solidFill>
                  <a:srgbClr val="323434"/>
                </a:solidFill>
                <a:latin typeface="MS UI Gothic" charset="-128"/>
                <a:ea typeface="MS UI Gothic" charset="-128"/>
                <a:cs typeface="MS UI Gothic" charset="-128"/>
              </a:rPr>
              <a:t>10</a:t>
            </a:r>
            <a:r>
              <a:rPr lang="ja-JP" altLang="en-US" sz="800" dirty="0">
                <a:solidFill>
                  <a:srgbClr val="323434"/>
                </a:solidFill>
                <a:latin typeface="MS UI Gothic" charset="-128"/>
                <a:ea typeface="MS UI Gothic" charset="-128"/>
                <a:cs typeface="MS UI Gothic" charset="-128"/>
              </a:rPr>
              <a:t>項目</a:t>
            </a:r>
            <a:endParaRPr kumimoji="1" lang="ja-JP" altLang="en-US" sz="800" dirty="0">
              <a:solidFill>
                <a:srgbClr val="323434"/>
              </a:solidFill>
              <a:latin typeface="MS UI Gothic" charset="-128"/>
              <a:ea typeface="MS UI Gothic" charset="-128"/>
              <a:cs typeface="MS UI Gothic"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184551"/>
              </p:ext>
            </p:extLst>
          </p:nvPr>
        </p:nvGraphicFramePr>
        <p:xfrm>
          <a:off x="1632902" y="1134054"/>
          <a:ext cx="6640197" cy="2516868"/>
        </p:xfrm>
        <a:graphic>
          <a:graphicData uri="http://schemas.openxmlformats.org/drawingml/2006/table">
            <a:tbl>
              <a:tblPr firstRow="1" bandRow="1">
                <a:tableStyleId>{5C22544A-7EE6-4342-B048-85BDC9FD1C3A}</a:tableStyleId>
              </a:tblPr>
              <a:tblGrid>
                <a:gridCol w="347707">
                  <a:extLst>
                    <a:ext uri="{9D8B030D-6E8A-4147-A177-3AD203B41FA5}">
                      <a16:colId xmlns:a16="http://schemas.microsoft.com/office/drawing/2014/main" val="20000"/>
                    </a:ext>
                  </a:extLst>
                </a:gridCol>
                <a:gridCol w="347707">
                  <a:extLst>
                    <a:ext uri="{9D8B030D-6E8A-4147-A177-3AD203B41FA5}">
                      <a16:colId xmlns:a16="http://schemas.microsoft.com/office/drawing/2014/main" val="20001"/>
                    </a:ext>
                  </a:extLst>
                </a:gridCol>
                <a:gridCol w="323426">
                  <a:extLst>
                    <a:ext uri="{9D8B030D-6E8A-4147-A177-3AD203B41FA5}">
                      <a16:colId xmlns:a16="http://schemas.microsoft.com/office/drawing/2014/main" val="20002"/>
                    </a:ext>
                  </a:extLst>
                </a:gridCol>
                <a:gridCol w="1115596">
                  <a:extLst>
                    <a:ext uri="{9D8B030D-6E8A-4147-A177-3AD203B41FA5}">
                      <a16:colId xmlns:a16="http://schemas.microsoft.com/office/drawing/2014/main" val="20003"/>
                    </a:ext>
                  </a:extLst>
                </a:gridCol>
                <a:gridCol w="1904800">
                  <a:extLst>
                    <a:ext uri="{9D8B030D-6E8A-4147-A177-3AD203B41FA5}">
                      <a16:colId xmlns:a16="http://schemas.microsoft.com/office/drawing/2014/main" val="20004"/>
                    </a:ext>
                  </a:extLst>
                </a:gridCol>
                <a:gridCol w="772160">
                  <a:extLst>
                    <a:ext uri="{9D8B030D-6E8A-4147-A177-3AD203B41FA5}">
                      <a16:colId xmlns:a16="http://schemas.microsoft.com/office/drawing/2014/main" val="20005"/>
                    </a:ext>
                  </a:extLst>
                </a:gridCol>
                <a:gridCol w="237067">
                  <a:extLst>
                    <a:ext uri="{9D8B030D-6E8A-4147-A177-3AD203B41FA5}">
                      <a16:colId xmlns:a16="http://schemas.microsoft.com/office/drawing/2014/main" val="20006"/>
                    </a:ext>
                  </a:extLst>
                </a:gridCol>
                <a:gridCol w="237067">
                  <a:extLst>
                    <a:ext uri="{9D8B030D-6E8A-4147-A177-3AD203B41FA5}">
                      <a16:colId xmlns:a16="http://schemas.microsoft.com/office/drawing/2014/main" val="20007"/>
                    </a:ext>
                  </a:extLst>
                </a:gridCol>
                <a:gridCol w="237067">
                  <a:extLst>
                    <a:ext uri="{9D8B030D-6E8A-4147-A177-3AD203B41FA5}">
                      <a16:colId xmlns:a16="http://schemas.microsoft.com/office/drawing/2014/main" val="20008"/>
                    </a:ext>
                  </a:extLst>
                </a:gridCol>
                <a:gridCol w="237067">
                  <a:extLst>
                    <a:ext uri="{9D8B030D-6E8A-4147-A177-3AD203B41FA5}">
                      <a16:colId xmlns:a16="http://schemas.microsoft.com/office/drawing/2014/main" val="20009"/>
                    </a:ext>
                  </a:extLst>
                </a:gridCol>
                <a:gridCol w="237067">
                  <a:extLst>
                    <a:ext uri="{9D8B030D-6E8A-4147-A177-3AD203B41FA5}">
                      <a16:colId xmlns:a16="http://schemas.microsoft.com/office/drawing/2014/main" val="20010"/>
                    </a:ext>
                  </a:extLst>
                </a:gridCol>
                <a:gridCol w="237067">
                  <a:extLst>
                    <a:ext uri="{9D8B030D-6E8A-4147-A177-3AD203B41FA5}">
                      <a16:colId xmlns:a16="http://schemas.microsoft.com/office/drawing/2014/main" val="20011"/>
                    </a:ext>
                  </a:extLst>
                </a:gridCol>
                <a:gridCol w="406399">
                  <a:extLst>
                    <a:ext uri="{9D8B030D-6E8A-4147-A177-3AD203B41FA5}">
                      <a16:colId xmlns:a16="http://schemas.microsoft.com/office/drawing/2014/main" val="20012"/>
                    </a:ext>
                  </a:extLst>
                </a:gridCol>
              </a:tblGrid>
              <a:tr h="261558">
                <a:tc gridSpan="2">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項目</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dirty="0">
                        <a:latin typeface="MS UI Gothic" charset="-128"/>
                        <a:ea typeface="MS UI Gothic" charset="-128"/>
                        <a:cs typeface="MS UI Gothic"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領域</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期待度</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満足度</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格差</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8528">
                <a:tc rowSpan="8">
                  <a:txBody>
                    <a:bodyPr/>
                    <a:lstStyle/>
                    <a:p>
                      <a:pPr algn="ctr"/>
                      <a:r>
                        <a:rPr kumimoji="1" lang="ja-JP" altLang="en-US" sz="800" dirty="0">
                          <a:solidFill>
                            <a:schemeClr val="bg1"/>
                          </a:solidFill>
                          <a:latin typeface="MS UI Gothic" charset="-128"/>
                          <a:ea typeface="MS UI Gothic" charset="-128"/>
                          <a:cs typeface="MS UI Gothic" charset="-128"/>
                        </a:rPr>
                        <a:t>強み</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1</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55</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メンバーの目標達成意欲</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職場のメンバー全員が、</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目標の達成に向けて全力で努力すること</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N</a:t>
                      </a:r>
                      <a:r>
                        <a:rPr kumimoji="1" lang="ja-JP" altLang="en-US" sz="800" dirty="0">
                          <a:solidFill>
                            <a:srgbClr val="323434"/>
                          </a:solidFill>
                          <a:latin typeface="MS UI Gothic" charset="-128"/>
                          <a:ea typeface="MS UI Gothic" charset="-128"/>
                          <a:cs typeface="MS UI Gothic" charset="-128"/>
                        </a:rPr>
                        <a:t>　内部統合</a:t>
                      </a: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4.6</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4.1</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-0.5</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53</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業務目標や計画の共有</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職場全体としての目標が、</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職場のメンバー内で共有されること</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N</a:t>
                      </a:r>
                      <a:r>
                        <a:rPr kumimoji="1" lang="ja-JP" altLang="en-US" sz="800" dirty="0">
                          <a:solidFill>
                            <a:srgbClr val="323434"/>
                          </a:solidFill>
                          <a:latin typeface="MS UI Gothic" charset="-128"/>
                          <a:ea typeface="MS UI Gothic" charset="-128"/>
                          <a:cs typeface="MS UI Gothic" charset="-128"/>
                        </a:rPr>
                        <a:t>　内部統合</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4.2</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4.1</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-0.1</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3</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47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部下の意見の傾聴姿勢</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上司が、部下の意見やアイディアに</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耳を傾けること</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L</a:t>
                      </a:r>
                      <a:r>
                        <a:rPr kumimoji="1" lang="ja-JP" altLang="en-US" sz="800" dirty="0">
                          <a:solidFill>
                            <a:srgbClr val="323434"/>
                          </a:solidFill>
                          <a:latin typeface="MS UI Gothic" charset="-128"/>
                          <a:ea typeface="MS UI Gothic" charset="-128"/>
                          <a:cs typeface="MS UI Gothic" charset="-128"/>
                        </a:rPr>
                        <a:t>　支援行動</a:t>
                      </a: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4.4</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4.0</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-0.4</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5</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6</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8</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10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今後の取り組み</a:t>
            </a:r>
            <a:r>
              <a:rPr kumimoji="1" lang="en-US" altLang="ja-JP" dirty="0"/>
              <a:t>(</a:t>
            </a:r>
            <a:r>
              <a:rPr kumimoji="1" lang="ja-JP" altLang="en-US" dirty="0"/>
              <a:t>改善項目・アクションプラン</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8</a:t>
            </a:fld>
            <a:endParaRPr lang="ja-JP" altLang="en-US"/>
          </a:p>
        </p:txBody>
      </p:sp>
      <p:sp>
        <p:nvSpPr>
          <p:cNvPr id="19" name="テキスト ボックス 18"/>
          <p:cNvSpPr txBox="1"/>
          <p:nvPr/>
        </p:nvSpPr>
        <p:spPr>
          <a:xfrm>
            <a:off x="570049" y="5922988"/>
            <a:ext cx="4666662" cy="400110"/>
          </a:xfrm>
          <a:prstGeom prst="rect">
            <a:avLst/>
          </a:prstGeom>
          <a:noFill/>
        </p:spPr>
        <p:txBody>
          <a:bodyPr wrap="none" rtlCol="0" anchor="ctr">
            <a:spAutoFit/>
          </a:bodyPr>
          <a:lstStyle/>
          <a:p>
            <a:r>
              <a:rPr kumimoji="1" lang="en-US" altLang="ja-JP" sz="1000" dirty="0">
                <a:solidFill>
                  <a:srgbClr val="323434"/>
                </a:solidFill>
                <a:latin typeface="MS UI Gothic" charset="-128"/>
                <a:ea typeface="MS UI Gothic" charset="-128"/>
                <a:cs typeface="MS UI Gothic" charset="-128"/>
              </a:rPr>
              <a:t>※ </a:t>
            </a:r>
            <a:r>
              <a:rPr kumimoji="1" lang="ja-JP" altLang="en-US" sz="1000" dirty="0">
                <a:solidFill>
                  <a:srgbClr val="323434"/>
                </a:solidFill>
                <a:latin typeface="MS UI Gothic" charset="-128"/>
                <a:ea typeface="MS UI Gothic" charset="-128"/>
                <a:cs typeface="MS UI Gothic" charset="-128"/>
              </a:rPr>
              <a:t>改善項目とは、「サーベイ結果を受けて、改善に取り組むことを決めた項目」のことです。</a:t>
            </a:r>
            <a:endParaRPr kumimoji="1" lang="en-US" altLang="ja-JP" sz="1000" dirty="0">
              <a:solidFill>
                <a:srgbClr val="323434"/>
              </a:solidFill>
              <a:latin typeface="MS UI Gothic" charset="-128"/>
              <a:ea typeface="MS UI Gothic" charset="-128"/>
              <a:cs typeface="MS UI Gothic" charset="-128"/>
            </a:endParaRPr>
          </a:p>
          <a:p>
            <a:r>
              <a:rPr lang="en-US" altLang="ja-JP" sz="1000" dirty="0">
                <a:solidFill>
                  <a:srgbClr val="323434"/>
                </a:solidFill>
                <a:latin typeface="MS UI Gothic" charset="-128"/>
                <a:ea typeface="MS UI Gothic" charset="-128"/>
                <a:cs typeface="MS UI Gothic" charset="-128"/>
              </a:rPr>
              <a:t>※ </a:t>
            </a:r>
            <a:r>
              <a:rPr lang="ja-JP" altLang="en-US" sz="1000" dirty="0">
                <a:solidFill>
                  <a:srgbClr val="323434"/>
                </a:solidFill>
                <a:latin typeface="MS UI Gothic" charset="-128"/>
                <a:ea typeface="MS UI Gothic" charset="-128"/>
                <a:cs typeface="MS UI Gothic" charset="-128"/>
              </a:rPr>
              <a:t>アクションプランとは、「改善のために取り組むアクション」のことです。</a:t>
            </a:r>
          </a:p>
        </p:txBody>
      </p:sp>
      <p:graphicFrame>
        <p:nvGraphicFramePr>
          <p:cNvPr id="7" name="表 6"/>
          <p:cNvGraphicFramePr>
            <a:graphicFrameLocks noGrp="1"/>
          </p:cNvGraphicFramePr>
          <p:nvPr>
            <p:extLst>
              <p:ext uri="{D42A27DB-BD31-4B8C-83A1-F6EECF244321}">
                <p14:modId xmlns:p14="http://schemas.microsoft.com/office/powerpoint/2010/main" val="511275549"/>
              </p:ext>
            </p:extLst>
          </p:nvPr>
        </p:nvGraphicFramePr>
        <p:xfrm>
          <a:off x="570049" y="2164082"/>
          <a:ext cx="8765903" cy="2312731"/>
        </p:xfrm>
        <a:graphic>
          <a:graphicData uri="http://schemas.openxmlformats.org/drawingml/2006/table">
            <a:tbl>
              <a:tblPr firstRow="1" bandRow="1">
                <a:tableStyleId>{5C22544A-7EE6-4342-B048-85BDC9FD1C3A}</a:tableStyleId>
              </a:tblPr>
              <a:tblGrid>
                <a:gridCol w="304695">
                  <a:extLst>
                    <a:ext uri="{9D8B030D-6E8A-4147-A177-3AD203B41FA5}">
                      <a16:colId xmlns:a16="http://schemas.microsoft.com/office/drawing/2014/main" val="20000"/>
                    </a:ext>
                  </a:extLst>
                </a:gridCol>
                <a:gridCol w="810728">
                  <a:extLst>
                    <a:ext uri="{9D8B030D-6E8A-4147-A177-3AD203B41FA5}">
                      <a16:colId xmlns:a16="http://schemas.microsoft.com/office/drawing/2014/main" val="20001"/>
                    </a:ext>
                  </a:extLst>
                </a:gridCol>
                <a:gridCol w="1950720">
                  <a:extLst>
                    <a:ext uri="{9D8B030D-6E8A-4147-A177-3AD203B41FA5}">
                      <a16:colId xmlns:a16="http://schemas.microsoft.com/office/drawing/2014/main" val="20002"/>
                    </a:ext>
                  </a:extLst>
                </a:gridCol>
                <a:gridCol w="489712">
                  <a:extLst>
                    <a:ext uri="{9D8B030D-6E8A-4147-A177-3AD203B41FA5}">
                      <a16:colId xmlns:a16="http://schemas.microsoft.com/office/drawing/2014/main" val="20003"/>
                    </a:ext>
                  </a:extLst>
                </a:gridCol>
                <a:gridCol w="489712">
                  <a:extLst>
                    <a:ext uri="{9D8B030D-6E8A-4147-A177-3AD203B41FA5}">
                      <a16:colId xmlns:a16="http://schemas.microsoft.com/office/drawing/2014/main" val="20004"/>
                    </a:ext>
                  </a:extLst>
                </a:gridCol>
                <a:gridCol w="489712">
                  <a:extLst>
                    <a:ext uri="{9D8B030D-6E8A-4147-A177-3AD203B41FA5}">
                      <a16:colId xmlns:a16="http://schemas.microsoft.com/office/drawing/2014/main" val="20005"/>
                    </a:ext>
                  </a:extLst>
                </a:gridCol>
                <a:gridCol w="489712">
                  <a:extLst>
                    <a:ext uri="{9D8B030D-6E8A-4147-A177-3AD203B41FA5}">
                      <a16:colId xmlns:a16="http://schemas.microsoft.com/office/drawing/2014/main" val="20006"/>
                    </a:ext>
                  </a:extLst>
                </a:gridCol>
                <a:gridCol w="489712">
                  <a:extLst>
                    <a:ext uri="{9D8B030D-6E8A-4147-A177-3AD203B41FA5}">
                      <a16:colId xmlns:a16="http://schemas.microsoft.com/office/drawing/2014/main" val="20007"/>
                    </a:ext>
                  </a:extLst>
                </a:gridCol>
                <a:gridCol w="3251200">
                  <a:extLst>
                    <a:ext uri="{9D8B030D-6E8A-4147-A177-3AD203B41FA5}">
                      <a16:colId xmlns:a16="http://schemas.microsoft.com/office/drawing/2014/main" val="20008"/>
                    </a:ext>
                  </a:extLst>
                </a:gridCol>
              </a:tblGrid>
              <a:tr h="212794">
                <a:tc rowSpan="2" gridSpan="3">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改善項目</a:t>
                      </a:r>
                    </a:p>
                  </a:txBody>
                  <a:tcPr marL="36000" marR="36000" marT="3600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今回のスコア</a:t>
                      </a: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b="0" dirty="0">
                        <a:solidFill>
                          <a:schemeClr val="bg1">
                            <a:lumMod val="50000"/>
                          </a:schemeClr>
                        </a:solidFill>
                        <a:latin typeface="MS UI Gothic" charset="-128"/>
                        <a:ea typeface="MS UI Gothic" charset="-128"/>
                        <a:cs typeface="MS UI Gothic" charset="-128"/>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2">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次回の目標スコア</a:t>
                      </a: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アクションプラン</a:t>
                      </a:r>
                    </a:p>
                  </a:txBody>
                  <a:tcPr marL="36000" marR="36000" marT="3600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7815">
                <a:tc gridSpan="3" v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vMerge="1">
                  <a:txBody>
                    <a:bodyPr/>
                    <a:lstStyle/>
                    <a:p>
                      <a:pPr algn="l"/>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vMerge="1">
                  <a:txBody>
                    <a:bodyPr/>
                    <a:lstStyle/>
                    <a:p>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期待度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満足度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b="0" dirty="0">
                        <a:solidFill>
                          <a:schemeClr val="bg1">
                            <a:lumMod val="50000"/>
                          </a:schemeClr>
                        </a:solidFill>
                        <a:latin typeface="MS UI Gothic" charset="-128"/>
                        <a:ea typeface="MS UI Gothic" charset="-128"/>
                        <a:cs typeface="MS UI Gothic" charset="-128"/>
                      </a:endParaRP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期待度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満足度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v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30</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休日や</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就業時間</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自社における休日・休暇や</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就業時間の状況に納得できること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4.1</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2.2</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4.1</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28575" cap="flat" cmpd="sng" algn="ctr">
                      <a:solidFill>
                        <a:srgbClr val="D6294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28575" cap="flat" cmpd="sng" algn="ctr">
                      <a:solidFill>
                        <a:srgbClr val="D6294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28575" cap="flat" cmpd="sng" algn="ctr">
                      <a:solidFill>
                        <a:srgbClr val="D6294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ここにアクションプランが入ります</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ここにアクションプランが入ります</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28575" cap="flat" cmpd="sng" algn="ctr">
                      <a:solidFill>
                        <a:srgbClr val="D6294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29</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評価・給与の</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妥当性</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自社における自分の評価や給与水準が、</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役割に照らして妥当であること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4.5</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2.6</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4.5</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28575" cap="flat" cmpd="sng" algn="ctr">
                      <a:solidFill>
                        <a:srgbClr val="D6294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ここにアクションプランが入ります</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ここにアクションプランが入ります</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57</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外部環境の</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変化の共有</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職場において、自分たちを取り巻く</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外部環境の変化が共有されること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4.5</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2.7</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4.5</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28575" cap="flat" cmpd="sng" algn="ctr">
                      <a:solidFill>
                        <a:srgbClr val="D6294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ここにアクションプランが入ります</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ここにアクションプランが入ります</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5516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2498" y="3009418"/>
            <a:ext cx="10150997" cy="8391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charset="-128"/>
              <a:ea typeface="MS UI Gothic" charset="-128"/>
              <a:cs typeface="MS UI Gothic" charset="-128"/>
            </a:endParaRPr>
          </a:p>
        </p:txBody>
      </p:sp>
      <p:sp>
        <p:nvSpPr>
          <p:cNvPr id="7" name="テキスト ボックス 6"/>
          <p:cNvSpPr txBox="1"/>
          <p:nvPr/>
        </p:nvSpPr>
        <p:spPr>
          <a:xfrm>
            <a:off x="8592435" y="3259723"/>
            <a:ext cx="958917" cy="338554"/>
          </a:xfrm>
          <a:prstGeom prst="rect">
            <a:avLst/>
          </a:prstGeom>
          <a:noFill/>
        </p:spPr>
        <p:txBody>
          <a:bodyPr wrap="none" rtlCol="0" anchor="ctr">
            <a:spAutoFit/>
          </a:bodyPr>
          <a:lstStyle/>
          <a:p>
            <a:pPr algn="r"/>
            <a:r>
              <a:rPr lang="en-US" altLang="ja-JP" sz="1600" dirty="0">
                <a:solidFill>
                  <a:schemeClr val="bg1"/>
                </a:solidFill>
                <a:latin typeface="MS UI Gothic" charset="-128"/>
                <a:ea typeface="MS UI Gothic" charset="-128"/>
                <a:cs typeface="MS UI Gothic" charset="-128"/>
              </a:rPr>
              <a:t>【</a:t>
            </a:r>
            <a:r>
              <a:rPr lang="ja-JP" altLang="en-US" sz="1600" dirty="0">
                <a:solidFill>
                  <a:schemeClr val="bg1"/>
                </a:solidFill>
                <a:latin typeface="MS UI Gothic" charset="-128"/>
                <a:ea typeface="MS UI Gothic" charset="-128"/>
                <a:cs typeface="MS UI Gothic" charset="-128"/>
              </a:rPr>
              <a:t>ご参考</a:t>
            </a:r>
            <a:r>
              <a:rPr lang="en-US" altLang="ja-JP" sz="1600" dirty="0">
                <a:solidFill>
                  <a:schemeClr val="bg1"/>
                </a:solidFill>
                <a:latin typeface="MS UI Gothic" charset="-128"/>
                <a:ea typeface="MS UI Gothic" charset="-128"/>
                <a:cs typeface="MS UI Gothic" charset="-128"/>
              </a:rPr>
              <a:t>】</a:t>
            </a:r>
            <a:endParaRPr kumimoji="1" lang="ja-JP" altLang="en-US" sz="1600" dirty="0">
              <a:solidFill>
                <a:schemeClr val="bg1"/>
              </a:solidFill>
              <a:latin typeface="MS UI Gothic" charset="-128"/>
              <a:ea typeface="MS UI Gothic" charset="-128"/>
              <a:cs typeface="MS UI Gothic" charset="-128"/>
            </a:endParaRPr>
          </a:p>
        </p:txBody>
      </p:sp>
    </p:spTree>
    <p:extLst>
      <p:ext uri="{BB962C8B-B14F-4D97-AF65-F5344CB8AC3E}">
        <p14:creationId xmlns:p14="http://schemas.microsoft.com/office/powerpoint/2010/main" val="486002860"/>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2607</Words>
  <Application>Microsoft Office PowerPoint</Application>
  <PresentationFormat>A4 210 x 297 mm</PresentationFormat>
  <Paragraphs>466</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MS UI Gothic</vt:lpstr>
      <vt:lpstr>游ゴシック</vt:lpstr>
      <vt:lpstr>游ゴシック</vt:lpstr>
      <vt:lpstr>Arial</vt:lpstr>
      <vt:lpstr>Calibri</vt:lpstr>
      <vt:lpstr>Calibri Light</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2021-07-29T07:26:19Z</dcterms:created>
  <dcterms:modified xsi:type="dcterms:W3CDTF">2024-11-27T03:09:43Z</dcterms:modified>
</cp:coreProperties>
</file>