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6858000" cy="9144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2376" y="5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DA0EA-F1C3-4A7C-99F3-151E22793C80}" type="datetimeFigureOut">
              <a:rPr kumimoji="1" lang="ja-JP" altLang="en-US" smtClean="0"/>
              <a:t>2019/4/12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9CA50-DED8-42BF-BBEC-1CAE1EF21D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8017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DA0EA-F1C3-4A7C-99F3-151E22793C80}" type="datetimeFigureOut">
              <a:rPr kumimoji="1" lang="ja-JP" altLang="en-US" smtClean="0"/>
              <a:t>2019/4/12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9CA50-DED8-42BF-BBEC-1CAE1EF21D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1773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6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DA0EA-F1C3-4A7C-99F3-151E22793C80}" type="datetimeFigureOut">
              <a:rPr kumimoji="1" lang="ja-JP" altLang="en-US" smtClean="0"/>
              <a:t>2019/4/12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9CA50-DED8-42BF-BBEC-1CAE1EF21D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1269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DA0EA-F1C3-4A7C-99F3-151E22793C80}" type="datetimeFigureOut">
              <a:rPr kumimoji="1" lang="ja-JP" altLang="en-US" smtClean="0"/>
              <a:t>2019/4/12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9CA50-DED8-42BF-BBEC-1CAE1EF21D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0344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DA0EA-F1C3-4A7C-99F3-151E22793C80}" type="datetimeFigureOut">
              <a:rPr kumimoji="1" lang="ja-JP" altLang="en-US" smtClean="0"/>
              <a:t>2019/4/12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9CA50-DED8-42BF-BBEC-1CAE1EF21D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3588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6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1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DA0EA-F1C3-4A7C-99F3-151E22793C80}" type="datetimeFigureOut">
              <a:rPr kumimoji="1" lang="ja-JP" altLang="en-US" smtClean="0"/>
              <a:t>2019/4/12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9CA50-DED8-42BF-BBEC-1CAE1EF21D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636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DA0EA-F1C3-4A7C-99F3-151E22793C80}" type="datetimeFigureOut">
              <a:rPr kumimoji="1" lang="ja-JP" altLang="en-US" smtClean="0"/>
              <a:t>2019/4/12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9CA50-DED8-42BF-BBEC-1CAE1EF21D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1407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DA0EA-F1C3-4A7C-99F3-151E22793C80}" type="datetimeFigureOut">
              <a:rPr kumimoji="1" lang="ja-JP" altLang="en-US" smtClean="0"/>
              <a:t>2019/4/12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9CA50-DED8-42BF-BBEC-1CAE1EF21D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828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DA0EA-F1C3-4A7C-99F3-151E22793C80}" type="datetimeFigureOut">
              <a:rPr kumimoji="1" lang="ja-JP" altLang="en-US" smtClean="0"/>
              <a:t>2019/4/12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9CA50-DED8-42BF-BBEC-1CAE1EF21D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2407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DA0EA-F1C3-4A7C-99F3-151E22793C80}" type="datetimeFigureOut">
              <a:rPr kumimoji="1" lang="ja-JP" altLang="en-US" smtClean="0"/>
              <a:t>2019/4/12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9CA50-DED8-42BF-BBEC-1CAE1EF21D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1928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DA0EA-F1C3-4A7C-99F3-151E22793C80}" type="datetimeFigureOut">
              <a:rPr kumimoji="1" lang="ja-JP" altLang="en-US" smtClean="0"/>
              <a:t>2019/4/12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9CA50-DED8-42BF-BBEC-1CAE1EF21D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2450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1DA0EA-F1C3-4A7C-99F3-151E22793C80}" type="datetimeFigureOut">
              <a:rPr kumimoji="1" lang="ja-JP" altLang="en-US" smtClean="0"/>
              <a:t>2019/4/12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79CA50-DED8-42BF-BBEC-1CAE1EF21D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2111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テキスト ボックス 11"/>
          <p:cNvSpPr txBox="1"/>
          <p:nvPr/>
        </p:nvSpPr>
        <p:spPr>
          <a:xfrm>
            <a:off x="9442" y="35496"/>
            <a:ext cx="68485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【QR</a:t>
            </a:r>
            <a:r>
              <a:rPr lang="ja-JP" altLang="en-US" sz="280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コード配布資料の作り方</a:t>
            </a:r>
            <a:r>
              <a:rPr lang="en-US" altLang="ja-JP" sz="280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】</a:t>
            </a:r>
            <a:endParaRPr kumimoji="1" lang="ja-JP" altLang="en-US" sz="2800" dirty="0"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124048" y="598337"/>
            <a:ext cx="47532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b="1" dirty="0">
                <a:latin typeface="MS UI Gothic" panose="020B0600070205080204" pitchFamily="50" charset="-128"/>
                <a:ea typeface="MS UI Gothic" panose="020B0600070205080204" pitchFamily="50" charset="-128"/>
              </a:rPr>
              <a:t>以下</a:t>
            </a:r>
            <a:r>
              <a:rPr lang="ja-JP" altLang="en-US" sz="1400" b="1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の①～④を</a:t>
            </a:r>
            <a:r>
              <a:rPr lang="en-US" altLang="ja-JP" sz="1400" b="1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2</a:t>
            </a:r>
            <a:r>
              <a:rPr lang="ja-JP" altLang="en-US" sz="1400" b="1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枚目フォーマットにご入力の上、ご使用ください。</a:t>
            </a:r>
            <a:endParaRPr kumimoji="1" lang="ja-JP" altLang="en-US" sz="1400" b="1" dirty="0"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grpSp>
        <p:nvGrpSpPr>
          <p:cNvPr id="4" name="グループ化 3"/>
          <p:cNvGrpSpPr/>
          <p:nvPr/>
        </p:nvGrpSpPr>
        <p:grpSpPr>
          <a:xfrm>
            <a:off x="332656" y="1475656"/>
            <a:ext cx="2754306" cy="3672408"/>
            <a:chOff x="3751862" y="1907704"/>
            <a:chExt cx="2754306" cy="3672408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51862" y="1907704"/>
              <a:ext cx="2754306" cy="36724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" name="正方形/長方形 1"/>
            <p:cNvSpPr/>
            <p:nvPr/>
          </p:nvSpPr>
          <p:spPr>
            <a:xfrm>
              <a:off x="3933056" y="2519816"/>
              <a:ext cx="2376264" cy="396000"/>
            </a:xfrm>
            <a:prstGeom prst="rect">
              <a:avLst/>
            </a:prstGeom>
            <a:solidFill>
              <a:srgbClr val="FF6699">
                <a:alpha val="62000"/>
              </a:srgbClr>
            </a:solidFill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 dirty="0" smtClean="0">
                  <a:solidFill>
                    <a:schemeClr val="bg1">
                      <a:lumMod val="95000"/>
                    </a:schemeClr>
                  </a:solidFill>
                  <a:latin typeface="MS UI Gothic" panose="020B0600070205080204" pitchFamily="50" charset="-128"/>
                  <a:ea typeface="MS UI Gothic" panose="020B0600070205080204" pitchFamily="50" charset="-128"/>
                </a:rPr>
                <a:t>①</a:t>
              </a:r>
              <a:endParaRPr kumimoji="1" lang="ja-JP" altLang="en-US" b="1" dirty="0">
                <a:solidFill>
                  <a:schemeClr val="bg1">
                    <a:lumMod val="95000"/>
                  </a:schemeClr>
                </a:solidFill>
                <a:latin typeface="MS UI Gothic" panose="020B0600070205080204" pitchFamily="50" charset="-128"/>
                <a:ea typeface="MS UI Gothic" panose="020B0600070205080204" pitchFamily="50" charset="-128"/>
              </a:endParaRPr>
            </a:p>
          </p:txBody>
        </p:sp>
        <p:sp>
          <p:nvSpPr>
            <p:cNvPr id="20" name="正方形/長方形 19"/>
            <p:cNvSpPr/>
            <p:nvPr/>
          </p:nvSpPr>
          <p:spPr>
            <a:xfrm>
              <a:off x="4797152" y="3275856"/>
              <a:ext cx="648072" cy="576064"/>
            </a:xfrm>
            <a:prstGeom prst="rect">
              <a:avLst/>
            </a:prstGeom>
            <a:solidFill>
              <a:srgbClr val="FF6699">
                <a:alpha val="62000"/>
              </a:srgbClr>
            </a:solidFill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 dirty="0" smtClean="0">
                  <a:solidFill>
                    <a:schemeClr val="bg1">
                      <a:lumMod val="95000"/>
                    </a:schemeClr>
                  </a:solidFill>
                  <a:latin typeface="MS UI Gothic" panose="020B0600070205080204" pitchFamily="50" charset="-128"/>
                  <a:ea typeface="MS UI Gothic" panose="020B0600070205080204" pitchFamily="50" charset="-128"/>
                </a:rPr>
                <a:t>②</a:t>
              </a:r>
              <a:endParaRPr kumimoji="1" lang="ja-JP" altLang="en-US" b="1" dirty="0">
                <a:solidFill>
                  <a:schemeClr val="bg1">
                    <a:lumMod val="95000"/>
                  </a:schemeClr>
                </a:solidFill>
                <a:latin typeface="MS UI Gothic" panose="020B0600070205080204" pitchFamily="50" charset="-128"/>
                <a:ea typeface="MS UI Gothic" panose="020B0600070205080204" pitchFamily="50" charset="-128"/>
              </a:endParaRPr>
            </a:p>
          </p:txBody>
        </p:sp>
        <p:sp>
          <p:nvSpPr>
            <p:cNvPr id="22" name="正方形/長方形 21"/>
            <p:cNvSpPr/>
            <p:nvPr/>
          </p:nvSpPr>
          <p:spPr>
            <a:xfrm>
              <a:off x="4005064" y="3923928"/>
              <a:ext cx="2232248" cy="324036"/>
            </a:xfrm>
            <a:prstGeom prst="rect">
              <a:avLst/>
            </a:prstGeom>
            <a:solidFill>
              <a:srgbClr val="FF6699">
                <a:alpha val="62000"/>
              </a:srgbClr>
            </a:solidFill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b="1" dirty="0">
                  <a:solidFill>
                    <a:schemeClr val="bg1">
                      <a:lumMod val="95000"/>
                    </a:schemeClr>
                  </a:solidFill>
                  <a:latin typeface="MS UI Gothic" panose="020B0600070205080204" pitchFamily="50" charset="-128"/>
                  <a:ea typeface="MS UI Gothic" panose="020B0600070205080204" pitchFamily="50" charset="-128"/>
                </a:rPr>
                <a:t>③</a:t>
              </a:r>
              <a:endParaRPr kumimoji="1" lang="ja-JP" altLang="en-US" b="1" dirty="0">
                <a:solidFill>
                  <a:schemeClr val="bg1">
                    <a:lumMod val="95000"/>
                  </a:schemeClr>
                </a:solidFill>
                <a:latin typeface="MS UI Gothic" panose="020B0600070205080204" pitchFamily="50" charset="-128"/>
                <a:ea typeface="MS UI Gothic" panose="020B0600070205080204" pitchFamily="50" charset="-128"/>
              </a:endParaRPr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4005064" y="5195833"/>
              <a:ext cx="2232248" cy="324036"/>
            </a:xfrm>
            <a:prstGeom prst="rect">
              <a:avLst/>
            </a:prstGeom>
            <a:solidFill>
              <a:srgbClr val="FF6699">
                <a:alpha val="62000"/>
              </a:srgbClr>
            </a:solidFill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 dirty="0" smtClean="0">
                  <a:solidFill>
                    <a:schemeClr val="bg1">
                      <a:lumMod val="95000"/>
                    </a:schemeClr>
                  </a:solidFill>
                  <a:latin typeface="MS UI Gothic" panose="020B0600070205080204" pitchFamily="50" charset="-128"/>
                  <a:ea typeface="MS UI Gothic" panose="020B0600070205080204" pitchFamily="50" charset="-128"/>
                </a:rPr>
                <a:t>④</a:t>
              </a:r>
              <a:endParaRPr kumimoji="1" lang="ja-JP" altLang="en-US" b="1" dirty="0">
                <a:solidFill>
                  <a:schemeClr val="bg1">
                    <a:lumMod val="95000"/>
                  </a:schemeClr>
                </a:solidFill>
                <a:latin typeface="MS UI Gothic" panose="020B0600070205080204" pitchFamily="50" charset="-128"/>
                <a:ea typeface="MS UI Gothic" panose="020B0600070205080204" pitchFamily="50" charset="-128"/>
              </a:endParaRPr>
            </a:p>
          </p:txBody>
        </p:sp>
      </p:grpSp>
      <p:grpSp>
        <p:nvGrpSpPr>
          <p:cNvPr id="3" name="グループ化 2"/>
          <p:cNvGrpSpPr/>
          <p:nvPr/>
        </p:nvGrpSpPr>
        <p:grpSpPr>
          <a:xfrm>
            <a:off x="3140968" y="1331640"/>
            <a:ext cx="2672018" cy="897703"/>
            <a:chOff x="332656" y="1831706"/>
            <a:chExt cx="2672018" cy="897703"/>
          </a:xfrm>
        </p:grpSpPr>
        <p:sp>
          <p:nvSpPr>
            <p:cNvPr id="19" name="テキスト ボックス 18"/>
            <p:cNvSpPr txBox="1"/>
            <p:nvPr/>
          </p:nvSpPr>
          <p:spPr>
            <a:xfrm>
              <a:off x="332656" y="1831706"/>
              <a:ext cx="146706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2000" dirty="0" smtClean="0">
                  <a:latin typeface="MS UI Gothic" panose="020B0600070205080204" pitchFamily="50" charset="-128"/>
                  <a:ea typeface="MS UI Gothic" panose="020B0600070205080204" pitchFamily="50" charset="-128"/>
                </a:rPr>
                <a:t>①回答期間</a:t>
              </a:r>
              <a:endParaRPr kumimoji="1" lang="en-US" altLang="ja-JP" sz="2000" dirty="0" smtClean="0">
                <a:latin typeface="MS UI Gothic" panose="020B0600070205080204" pitchFamily="50" charset="-128"/>
                <a:ea typeface="MS UI Gothic" panose="020B0600070205080204" pitchFamily="50" charset="-128"/>
              </a:endParaRPr>
            </a:p>
          </p:txBody>
        </p:sp>
        <p:sp>
          <p:nvSpPr>
            <p:cNvPr id="25" name="テキスト ボックス 24"/>
            <p:cNvSpPr txBox="1"/>
            <p:nvPr/>
          </p:nvSpPr>
          <p:spPr>
            <a:xfrm>
              <a:off x="620688" y="2267744"/>
              <a:ext cx="238398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200" dirty="0" smtClean="0">
                  <a:latin typeface="MS UI Gothic" panose="020B0600070205080204" pitchFamily="50" charset="-128"/>
                  <a:ea typeface="MS UI Gothic" panose="020B0600070205080204" pitchFamily="50" charset="-128"/>
                </a:rPr>
                <a:t>DOC</a:t>
              </a:r>
              <a:r>
                <a:rPr kumimoji="1" lang="ja-JP" altLang="en-US" sz="1200" dirty="0" smtClean="0">
                  <a:latin typeface="MS UI Gothic" panose="020B0600070205080204" pitchFamily="50" charset="-128"/>
                  <a:ea typeface="MS UI Gothic" panose="020B0600070205080204" pitchFamily="50" charset="-128"/>
                </a:rPr>
                <a:t>にご登録いただいた</a:t>
              </a:r>
              <a:r>
                <a:rPr lang="ja-JP" altLang="en-US" sz="1200" dirty="0" smtClean="0">
                  <a:latin typeface="MS UI Gothic" panose="020B0600070205080204" pitchFamily="50" charset="-128"/>
                  <a:ea typeface="MS UI Gothic" panose="020B0600070205080204" pitchFamily="50" charset="-128"/>
                </a:rPr>
                <a:t>回答期間を</a:t>
              </a:r>
              <a:endParaRPr lang="en-US" altLang="ja-JP" sz="1200" dirty="0" smtClean="0">
                <a:latin typeface="MS UI Gothic" panose="020B0600070205080204" pitchFamily="50" charset="-128"/>
                <a:ea typeface="MS UI Gothic" panose="020B0600070205080204" pitchFamily="50" charset="-128"/>
              </a:endParaRPr>
            </a:p>
            <a:p>
              <a:r>
                <a:rPr lang="ja-JP" altLang="en-US" sz="1200" dirty="0" smtClean="0">
                  <a:latin typeface="MS UI Gothic" panose="020B0600070205080204" pitchFamily="50" charset="-128"/>
                  <a:ea typeface="MS UI Gothic" panose="020B0600070205080204" pitchFamily="50" charset="-128"/>
                </a:rPr>
                <a:t>ご記入ください。</a:t>
              </a:r>
              <a:endParaRPr kumimoji="1" lang="en-US" altLang="ja-JP" sz="1200" dirty="0" smtClean="0">
                <a:latin typeface="MS UI Gothic" panose="020B0600070205080204" pitchFamily="50" charset="-128"/>
                <a:ea typeface="MS UI Gothic" panose="020B0600070205080204" pitchFamily="50" charset="-128"/>
              </a:endParaRPr>
            </a:p>
          </p:txBody>
        </p:sp>
      </p:grpSp>
      <p:grpSp>
        <p:nvGrpSpPr>
          <p:cNvPr id="26" name="グループ化 25"/>
          <p:cNvGrpSpPr/>
          <p:nvPr/>
        </p:nvGrpSpPr>
        <p:grpSpPr>
          <a:xfrm>
            <a:off x="3140968" y="2288649"/>
            <a:ext cx="3369325" cy="1082369"/>
            <a:chOff x="332656" y="1831706"/>
            <a:chExt cx="3369325" cy="1082369"/>
          </a:xfrm>
        </p:grpSpPr>
        <p:sp>
          <p:nvSpPr>
            <p:cNvPr id="27" name="テキスト ボックス 26"/>
            <p:cNvSpPr txBox="1"/>
            <p:nvPr/>
          </p:nvSpPr>
          <p:spPr>
            <a:xfrm>
              <a:off x="332656" y="1831706"/>
              <a:ext cx="135646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000" dirty="0" smtClean="0">
                  <a:latin typeface="MS UI Gothic" panose="020B0600070205080204" pitchFamily="50" charset="-128"/>
                  <a:ea typeface="MS UI Gothic" panose="020B0600070205080204" pitchFamily="50" charset="-128"/>
                </a:rPr>
                <a:t>②</a:t>
              </a:r>
              <a:r>
                <a:rPr lang="en-US" altLang="ja-JP" sz="2000" dirty="0" smtClean="0">
                  <a:latin typeface="MS UI Gothic" panose="020B0600070205080204" pitchFamily="50" charset="-128"/>
                  <a:ea typeface="MS UI Gothic" panose="020B0600070205080204" pitchFamily="50" charset="-128"/>
                </a:rPr>
                <a:t>QR</a:t>
              </a:r>
              <a:r>
                <a:rPr lang="ja-JP" altLang="en-US" sz="2000" dirty="0" smtClean="0">
                  <a:latin typeface="MS UI Gothic" panose="020B0600070205080204" pitchFamily="50" charset="-128"/>
                  <a:ea typeface="MS UI Gothic" panose="020B0600070205080204" pitchFamily="50" charset="-128"/>
                </a:rPr>
                <a:t>コード</a:t>
              </a:r>
              <a:endParaRPr kumimoji="1" lang="en-US" altLang="ja-JP" sz="2000" dirty="0" smtClean="0">
                <a:latin typeface="MS UI Gothic" panose="020B0600070205080204" pitchFamily="50" charset="-128"/>
                <a:ea typeface="MS UI Gothic" panose="020B0600070205080204" pitchFamily="50" charset="-128"/>
              </a:endParaRPr>
            </a:p>
          </p:txBody>
        </p:sp>
        <p:sp>
          <p:nvSpPr>
            <p:cNvPr id="28" name="テキスト ボックス 27"/>
            <p:cNvSpPr txBox="1"/>
            <p:nvPr/>
          </p:nvSpPr>
          <p:spPr>
            <a:xfrm>
              <a:off x="620688" y="2267744"/>
              <a:ext cx="308129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200" dirty="0" smtClean="0">
                  <a:latin typeface="MS UI Gothic" panose="020B0600070205080204" pitchFamily="50" charset="-128"/>
                  <a:ea typeface="MS UI Gothic" panose="020B0600070205080204" pitchFamily="50" charset="-128"/>
                </a:rPr>
                <a:t>DOC</a:t>
              </a:r>
              <a:r>
                <a:rPr lang="ja-JP" altLang="en-US" sz="1200" dirty="0" smtClean="0">
                  <a:latin typeface="MS UI Gothic" panose="020B0600070205080204" pitchFamily="50" charset="-128"/>
                  <a:ea typeface="MS UI Gothic" panose="020B0600070205080204" pitchFamily="50" charset="-128"/>
                </a:rPr>
                <a:t>にログインし</a:t>
              </a:r>
              <a:endParaRPr lang="en-US" altLang="ja-JP" sz="1200" dirty="0" smtClean="0">
                <a:latin typeface="MS UI Gothic" panose="020B0600070205080204" pitchFamily="50" charset="-128"/>
                <a:ea typeface="MS UI Gothic" panose="020B0600070205080204" pitchFamily="50" charset="-128"/>
              </a:endParaRPr>
            </a:p>
            <a:p>
              <a:r>
                <a:rPr kumimoji="1" lang="ja-JP" altLang="en-US" sz="1200" dirty="0" smtClean="0">
                  <a:latin typeface="MS UI Gothic" panose="020B0600070205080204" pitchFamily="50" charset="-128"/>
                  <a:ea typeface="MS UI Gothic" panose="020B0600070205080204" pitchFamily="50" charset="-128"/>
                </a:rPr>
                <a:t>「その他」▶「アドレスがない方のログイン画面」から</a:t>
              </a:r>
              <a:endParaRPr kumimoji="1" lang="en-US" altLang="ja-JP" sz="1200" dirty="0" smtClean="0">
                <a:latin typeface="MS UI Gothic" panose="020B0600070205080204" pitchFamily="50" charset="-128"/>
                <a:ea typeface="MS UI Gothic" panose="020B0600070205080204" pitchFamily="50" charset="-128"/>
              </a:endParaRPr>
            </a:p>
            <a:p>
              <a:r>
                <a:rPr lang="en-US" altLang="ja-JP" sz="1200" dirty="0" smtClean="0">
                  <a:latin typeface="MS UI Gothic" panose="020B0600070205080204" pitchFamily="50" charset="-128"/>
                  <a:ea typeface="MS UI Gothic" panose="020B0600070205080204" pitchFamily="50" charset="-128"/>
                </a:rPr>
                <a:t>QR</a:t>
              </a:r>
              <a:r>
                <a:rPr lang="ja-JP" altLang="en-US" sz="1200" dirty="0" smtClean="0">
                  <a:latin typeface="MS UI Gothic" panose="020B0600070205080204" pitchFamily="50" charset="-128"/>
                  <a:ea typeface="MS UI Gothic" panose="020B0600070205080204" pitchFamily="50" charset="-128"/>
                </a:rPr>
                <a:t>コードをコピーして貼付けてください。</a:t>
              </a:r>
              <a:endParaRPr lang="en-US" altLang="ja-JP" sz="1200" dirty="0" smtClean="0">
                <a:latin typeface="MS UI Gothic" panose="020B0600070205080204" pitchFamily="50" charset="-128"/>
                <a:ea typeface="MS UI Gothic" panose="020B0600070205080204" pitchFamily="50" charset="-128"/>
              </a:endParaRPr>
            </a:p>
          </p:txBody>
        </p:sp>
      </p:grpSp>
      <p:grpSp>
        <p:nvGrpSpPr>
          <p:cNvPr id="29" name="グループ化 28"/>
          <p:cNvGrpSpPr/>
          <p:nvPr/>
        </p:nvGrpSpPr>
        <p:grpSpPr>
          <a:xfrm>
            <a:off x="3140968" y="3430324"/>
            <a:ext cx="3369325" cy="1082369"/>
            <a:chOff x="332656" y="1831706"/>
            <a:chExt cx="3369325" cy="1082369"/>
          </a:xfrm>
        </p:grpSpPr>
        <p:sp>
          <p:nvSpPr>
            <p:cNvPr id="30" name="テキスト ボックス 29"/>
            <p:cNvSpPr txBox="1"/>
            <p:nvPr/>
          </p:nvSpPr>
          <p:spPr>
            <a:xfrm>
              <a:off x="332656" y="1831706"/>
              <a:ext cx="90441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2000" dirty="0" smtClean="0">
                  <a:latin typeface="MS UI Gothic" panose="020B0600070205080204" pitchFamily="50" charset="-128"/>
                  <a:ea typeface="MS UI Gothic" panose="020B0600070205080204" pitchFamily="50" charset="-128"/>
                </a:rPr>
                <a:t>③</a:t>
              </a:r>
              <a:r>
                <a:rPr kumimoji="1" lang="en-US" altLang="ja-JP" sz="2000" dirty="0" smtClean="0">
                  <a:latin typeface="MS UI Gothic" panose="020B0600070205080204" pitchFamily="50" charset="-128"/>
                  <a:ea typeface="MS UI Gothic" panose="020B0600070205080204" pitchFamily="50" charset="-128"/>
                </a:rPr>
                <a:t>URL</a:t>
              </a:r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620688" y="2267744"/>
              <a:ext cx="308129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200" dirty="0" smtClean="0">
                  <a:latin typeface="MS UI Gothic" panose="020B0600070205080204" pitchFamily="50" charset="-128"/>
                  <a:ea typeface="MS UI Gothic" panose="020B0600070205080204" pitchFamily="50" charset="-128"/>
                </a:rPr>
                <a:t>DOC</a:t>
              </a:r>
              <a:r>
                <a:rPr lang="ja-JP" altLang="en-US" sz="1200" dirty="0" smtClean="0">
                  <a:latin typeface="MS UI Gothic" panose="020B0600070205080204" pitchFamily="50" charset="-128"/>
                  <a:ea typeface="MS UI Gothic" panose="020B0600070205080204" pitchFamily="50" charset="-128"/>
                </a:rPr>
                <a:t>にログインし</a:t>
              </a:r>
              <a:endParaRPr lang="en-US" altLang="ja-JP" sz="1200" dirty="0" smtClean="0">
                <a:latin typeface="MS UI Gothic" panose="020B0600070205080204" pitchFamily="50" charset="-128"/>
                <a:ea typeface="MS UI Gothic" panose="020B0600070205080204" pitchFamily="50" charset="-128"/>
              </a:endParaRPr>
            </a:p>
            <a:p>
              <a:r>
                <a:rPr kumimoji="1" lang="ja-JP" altLang="en-US" sz="1200" dirty="0" smtClean="0">
                  <a:latin typeface="MS UI Gothic" panose="020B0600070205080204" pitchFamily="50" charset="-128"/>
                  <a:ea typeface="MS UI Gothic" panose="020B0600070205080204" pitchFamily="50" charset="-128"/>
                </a:rPr>
                <a:t>「その他」▶「アドレスがない方のログイン画面」から</a:t>
              </a:r>
              <a:endParaRPr kumimoji="1" lang="en-US" altLang="ja-JP" sz="1200" dirty="0" smtClean="0">
                <a:latin typeface="MS UI Gothic" panose="020B0600070205080204" pitchFamily="50" charset="-128"/>
                <a:ea typeface="MS UI Gothic" panose="020B0600070205080204" pitchFamily="50" charset="-128"/>
              </a:endParaRPr>
            </a:p>
            <a:p>
              <a:r>
                <a:rPr lang="en-US" altLang="ja-JP" sz="1200" dirty="0" smtClean="0">
                  <a:latin typeface="MS UI Gothic" panose="020B0600070205080204" pitchFamily="50" charset="-128"/>
                  <a:ea typeface="MS UI Gothic" panose="020B0600070205080204" pitchFamily="50" charset="-128"/>
                </a:rPr>
                <a:t>URL</a:t>
              </a:r>
              <a:r>
                <a:rPr lang="ja-JP" altLang="en-US" sz="1200" dirty="0" smtClean="0">
                  <a:latin typeface="MS UI Gothic" panose="020B0600070205080204" pitchFamily="50" charset="-128"/>
                  <a:ea typeface="MS UI Gothic" panose="020B0600070205080204" pitchFamily="50" charset="-128"/>
                </a:rPr>
                <a:t>をコピーして貼付けてください。</a:t>
              </a:r>
              <a:endParaRPr lang="en-US" altLang="ja-JP" sz="1200" dirty="0" smtClean="0">
                <a:latin typeface="MS UI Gothic" panose="020B0600070205080204" pitchFamily="50" charset="-128"/>
                <a:ea typeface="MS UI Gothic" panose="020B0600070205080204" pitchFamily="50" charset="-128"/>
              </a:endParaRPr>
            </a:p>
          </p:txBody>
        </p:sp>
      </p:grpSp>
      <p:grpSp>
        <p:nvGrpSpPr>
          <p:cNvPr id="32" name="グループ化 31"/>
          <p:cNvGrpSpPr/>
          <p:nvPr/>
        </p:nvGrpSpPr>
        <p:grpSpPr>
          <a:xfrm>
            <a:off x="3140968" y="4572000"/>
            <a:ext cx="3513595" cy="897703"/>
            <a:chOff x="332656" y="1831706"/>
            <a:chExt cx="3513595" cy="897703"/>
          </a:xfrm>
        </p:grpSpPr>
        <p:sp>
          <p:nvSpPr>
            <p:cNvPr id="33" name="テキスト ボックス 32"/>
            <p:cNvSpPr txBox="1"/>
            <p:nvPr/>
          </p:nvSpPr>
          <p:spPr>
            <a:xfrm>
              <a:off x="332656" y="1831706"/>
              <a:ext cx="185659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000" dirty="0">
                  <a:latin typeface="MS UI Gothic" panose="020B0600070205080204" pitchFamily="50" charset="-128"/>
                  <a:ea typeface="MS UI Gothic" panose="020B0600070205080204" pitchFamily="50" charset="-128"/>
                </a:rPr>
                <a:t>④</a:t>
              </a:r>
              <a:r>
                <a:rPr kumimoji="1" lang="ja-JP" altLang="en-US" sz="2000" dirty="0" smtClean="0">
                  <a:latin typeface="MS UI Gothic" panose="020B0600070205080204" pitchFamily="50" charset="-128"/>
                  <a:ea typeface="MS UI Gothic" panose="020B0600070205080204" pitchFamily="50" charset="-128"/>
                </a:rPr>
                <a:t>問い合わせ</a:t>
              </a:r>
              <a:r>
                <a:rPr lang="ja-JP" altLang="en-US" sz="2000" dirty="0" smtClean="0">
                  <a:latin typeface="MS UI Gothic" panose="020B0600070205080204" pitchFamily="50" charset="-128"/>
                  <a:ea typeface="MS UI Gothic" panose="020B0600070205080204" pitchFamily="50" charset="-128"/>
                </a:rPr>
                <a:t>先</a:t>
              </a:r>
              <a:endParaRPr kumimoji="1" lang="en-US" altLang="ja-JP" sz="2000" dirty="0" smtClean="0">
                <a:latin typeface="MS UI Gothic" panose="020B0600070205080204" pitchFamily="50" charset="-128"/>
                <a:ea typeface="MS UI Gothic" panose="020B0600070205080204" pitchFamily="50" charset="-128"/>
              </a:endParaRPr>
            </a:p>
          </p:txBody>
        </p:sp>
        <p:sp>
          <p:nvSpPr>
            <p:cNvPr id="34" name="テキスト ボックス 33"/>
            <p:cNvSpPr txBox="1"/>
            <p:nvPr/>
          </p:nvSpPr>
          <p:spPr>
            <a:xfrm>
              <a:off x="620688" y="2267744"/>
              <a:ext cx="322556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>
                  <a:latin typeface="MS UI Gothic" panose="020B0600070205080204" pitchFamily="50" charset="-128"/>
                  <a:ea typeface="MS UI Gothic" panose="020B0600070205080204" pitchFamily="50" charset="-128"/>
                </a:rPr>
                <a:t>回答者からの質問・相談を受け付ける貴社窓口の</a:t>
              </a:r>
              <a:endParaRPr lang="en-US" altLang="ja-JP" sz="1200" dirty="0" smtClean="0">
                <a:latin typeface="MS UI Gothic" panose="020B0600070205080204" pitchFamily="50" charset="-128"/>
                <a:ea typeface="MS UI Gothic" panose="020B0600070205080204" pitchFamily="50" charset="-128"/>
              </a:endParaRPr>
            </a:p>
            <a:p>
              <a:r>
                <a:rPr lang="ja-JP" altLang="en-US" sz="1200" dirty="0" smtClean="0">
                  <a:latin typeface="MS UI Gothic" panose="020B0600070205080204" pitchFamily="50" charset="-128"/>
                  <a:ea typeface="MS UI Gothic" panose="020B0600070205080204" pitchFamily="50" charset="-128"/>
                </a:rPr>
                <a:t>ご担当者名やメールアドレスを入力してください。</a:t>
              </a:r>
              <a:endParaRPr lang="en-US" altLang="ja-JP" sz="1200" dirty="0" smtClean="0">
                <a:latin typeface="MS UI Gothic" panose="020B0600070205080204" pitchFamily="50" charset="-128"/>
                <a:ea typeface="MS UI Gothic" panose="020B0600070205080204" pitchFamily="50" charset="-128"/>
              </a:endParaRPr>
            </a:p>
          </p:txBody>
        </p:sp>
      </p:grpSp>
      <p:sp>
        <p:nvSpPr>
          <p:cNvPr id="35" name="テキスト ボックス 34"/>
          <p:cNvSpPr txBox="1"/>
          <p:nvPr/>
        </p:nvSpPr>
        <p:spPr>
          <a:xfrm>
            <a:off x="476672" y="6850267"/>
            <a:ext cx="5911743" cy="2186229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 wrap="square" lIns="180000" tIns="72000" rIns="180000" bIns="72000" rtlCol="0">
            <a:noAutofit/>
          </a:bodyPr>
          <a:lstStyle/>
          <a:p>
            <a:endParaRPr lang="en-US" altLang="ja-JP" sz="1000" b="1" dirty="0" smtClean="0">
              <a:solidFill>
                <a:srgbClr val="FF0000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r>
              <a:rPr lang="ja-JP" altLang="en-US" sz="1000" b="1" dirty="0" smtClean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・「アドレスがない方のログイン画面」の</a:t>
            </a:r>
            <a:r>
              <a:rPr lang="en-US" altLang="ja-JP" sz="1000" b="1" dirty="0" smtClean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QR</a:t>
            </a:r>
            <a:r>
              <a:rPr lang="ja-JP" altLang="en-US" sz="1000" b="1" dirty="0" smtClean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コード及び</a:t>
            </a:r>
            <a:r>
              <a:rPr lang="en-US" altLang="ja-JP" sz="1000" b="1" dirty="0" smtClean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URL</a:t>
            </a:r>
            <a:r>
              <a:rPr lang="ja-JP" altLang="en-US" sz="1000" b="1" dirty="0" smtClean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はご登録いただいた回答開始日に関わらず</a:t>
            </a:r>
            <a:endParaRPr lang="en-US" altLang="ja-JP" sz="1000" b="1" dirty="0" smtClean="0">
              <a:solidFill>
                <a:srgbClr val="FF0000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r>
              <a:rPr lang="ja-JP" altLang="en-US" sz="1000" b="1" dirty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　</a:t>
            </a:r>
            <a:r>
              <a:rPr lang="ja-JP" altLang="en-US" sz="1000" b="1" dirty="0" smtClean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ログインすることができます。そのため、回答開始日より以前に</a:t>
            </a:r>
            <a:r>
              <a:rPr lang="en-US" altLang="ja-JP" sz="1000" b="1" dirty="0" smtClean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QR</a:t>
            </a:r>
            <a:r>
              <a:rPr lang="ja-JP" altLang="en-US" sz="1000" b="1" dirty="0" smtClean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コードを回答者に配布することはお控えください。</a:t>
            </a:r>
            <a:endParaRPr lang="en-US" altLang="ja-JP" sz="1000" b="1" dirty="0" smtClean="0">
              <a:solidFill>
                <a:srgbClr val="FF0000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endParaRPr lang="en-US" altLang="ja-JP" sz="1000" b="1" dirty="0">
              <a:solidFill>
                <a:srgbClr val="FF0000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r>
              <a:rPr lang="ja-JP" altLang="ja-JP" sz="1000" b="1" dirty="0">
                <a:solidFill>
                  <a:srgbClr val="FF0000"/>
                </a:solidFill>
                <a:latin typeface="+mj-ea"/>
              </a:rPr>
              <a:t>・本機能から回答する場合、</a:t>
            </a:r>
            <a:r>
              <a:rPr lang="en-US" altLang="ja-JP" sz="1000" b="1" dirty="0">
                <a:solidFill>
                  <a:srgbClr val="FF0000"/>
                </a:solidFill>
                <a:latin typeface="+mj-ea"/>
              </a:rPr>
              <a:t>1</a:t>
            </a:r>
            <a:r>
              <a:rPr lang="ja-JP" altLang="ja-JP" sz="1000" b="1" dirty="0">
                <a:solidFill>
                  <a:srgbClr val="FF0000"/>
                </a:solidFill>
                <a:latin typeface="+mj-ea"/>
              </a:rPr>
              <a:t>名につき</a:t>
            </a:r>
            <a:r>
              <a:rPr lang="en-US" altLang="ja-JP" sz="1000" b="1" dirty="0">
                <a:solidFill>
                  <a:srgbClr val="FF0000"/>
                </a:solidFill>
                <a:latin typeface="+mj-ea"/>
              </a:rPr>
              <a:t>1</a:t>
            </a:r>
            <a:r>
              <a:rPr lang="ja-JP" altLang="ja-JP" sz="1000" b="1" dirty="0">
                <a:solidFill>
                  <a:srgbClr val="FF0000"/>
                </a:solidFill>
                <a:latin typeface="+mj-ea"/>
              </a:rPr>
              <a:t>回のみでお願いいたします。</a:t>
            </a:r>
            <a:endParaRPr lang="en-US" altLang="ja-JP" sz="1000" b="1" dirty="0">
              <a:solidFill>
                <a:srgbClr val="FF0000"/>
              </a:solidFill>
              <a:latin typeface="+mj-ea"/>
            </a:endParaRPr>
          </a:p>
          <a:p>
            <a:r>
              <a:rPr lang="ja-JP" altLang="en-US" sz="1000" b="1" dirty="0">
                <a:solidFill>
                  <a:srgbClr val="FF0000"/>
                </a:solidFill>
                <a:latin typeface="+mj-ea"/>
              </a:rPr>
              <a:t>　</a:t>
            </a:r>
            <a:r>
              <a:rPr lang="ja-JP" altLang="ja-JP" sz="1000" b="1" dirty="0">
                <a:solidFill>
                  <a:srgbClr val="FF0000"/>
                </a:solidFill>
                <a:latin typeface="+mj-ea"/>
              </a:rPr>
              <a:t>万が一、同一回答者が複数回回答された</a:t>
            </a:r>
            <a:r>
              <a:rPr lang="ja-JP" altLang="en-US" sz="1000" b="1" dirty="0">
                <a:solidFill>
                  <a:srgbClr val="FF0000"/>
                </a:solidFill>
                <a:latin typeface="+mj-ea"/>
              </a:rPr>
              <a:t>場合は</a:t>
            </a:r>
            <a:r>
              <a:rPr lang="ja-JP" altLang="ja-JP" sz="1000" b="1" dirty="0">
                <a:solidFill>
                  <a:srgbClr val="FF0000"/>
                </a:solidFill>
                <a:latin typeface="+mj-ea"/>
              </a:rPr>
              <a:t>全ての回答データ</a:t>
            </a:r>
            <a:r>
              <a:rPr lang="ja-JP" altLang="ja-JP" sz="1000" b="1" dirty="0" smtClean="0">
                <a:solidFill>
                  <a:srgbClr val="FF0000"/>
                </a:solidFill>
                <a:latin typeface="+mj-ea"/>
              </a:rPr>
              <a:t>が分析</a:t>
            </a:r>
            <a:r>
              <a:rPr lang="ja-JP" altLang="ja-JP" sz="1000" b="1" dirty="0">
                <a:solidFill>
                  <a:srgbClr val="FF0000"/>
                </a:solidFill>
                <a:latin typeface="+mj-ea"/>
              </a:rPr>
              <a:t>対象となります</a:t>
            </a:r>
            <a:r>
              <a:rPr lang="ja-JP" altLang="en-US" sz="1000" b="1" dirty="0">
                <a:solidFill>
                  <a:srgbClr val="FF0000"/>
                </a:solidFill>
                <a:latin typeface="+mj-ea"/>
              </a:rPr>
              <a:t>。</a:t>
            </a:r>
            <a:endParaRPr lang="en-US" altLang="ja-JP" sz="1000" b="1" dirty="0">
              <a:solidFill>
                <a:srgbClr val="FF0000"/>
              </a:solidFill>
              <a:latin typeface="+mj-ea"/>
            </a:endParaRPr>
          </a:p>
          <a:p>
            <a:endParaRPr lang="en-US" altLang="ja-JP" sz="1000" b="1" dirty="0">
              <a:solidFill>
                <a:srgbClr val="FF0000"/>
              </a:solidFill>
              <a:latin typeface="+mj-ea"/>
            </a:endParaRPr>
          </a:p>
          <a:p>
            <a:r>
              <a:rPr lang="ja-JP" altLang="ja-JP" sz="1000" b="1" dirty="0">
                <a:solidFill>
                  <a:srgbClr val="FF0000"/>
                </a:solidFill>
                <a:latin typeface="+mj-ea"/>
              </a:rPr>
              <a:t>・回答途中での保存はできません</a:t>
            </a:r>
            <a:r>
              <a:rPr lang="ja-JP" altLang="en-US" sz="1000" b="1" dirty="0" smtClean="0">
                <a:solidFill>
                  <a:srgbClr val="FF0000"/>
                </a:solidFill>
                <a:latin typeface="+mj-ea"/>
              </a:rPr>
              <a:t>。</a:t>
            </a:r>
            <a:r>
              <a:rPr lang="ja-JP" altLang="ja-JP" sz="1000" b="1" dirty="0" smtClean="0">
                <a:solidFill>
                  <a:srgbClr val="FF0000"/>
                </a:solidFill>
                <a:latin typeface="+mj-ea"/>
              </a:rPr>
              <a:t>途中</a:t>
            </a:r>
            <a:r>
              <a:rPr lang="ja-JP" altLang="ja-JP" sz="1000" b="1" dirty="0">
                <a:solidFill>
                  <a:srgbClr val="FF0000"/>
                </a:solidFill>
                <a:latin typeface="+mj-ea"/>
              </a:rPr>
              <a:t>で回答終了した場合</a:t>
            </a:r>
            <a:r>
              <a:rPr lang="ja-JP" altLang="en-US" sz="1000" b="1" dirty="0">
                <a:solidFill>
                  <a:srgbClr val="FF0000"/>
                </a:solidFill>
                <a:latin typeface="+mj-ea"/>
              </a:rPr>
              <a:t>は</a:t>
            </a:r>
            <a:r>
              <a:rPr lang="ja-JP" altLang="ja-JP" sz="1000" b="1" dirty="0">
                <a:solidFill>
                  <a:srgbClr val="FF0000"/>
                </a:solidFill>
                <a:latin typeface="+mj-ea"/>
              </a:rPr>
              <a:t>カウントされません。</a:t>
            </a:r>
            <a:endParaRPr lang="en-US" altLang="ja-JP" sz="1000" b="1" dirty="0">
              <a:solidFill>
                <a:srgbClr val="FF0000"/>
              </a:solidFill>
              <a:latin typeface="+mj-ea"/>
            </a:endParaRPr>
          </a:p>
          <a:p>
            <a:endParaRPr lang="ja-JP" altLang="ja-JP" sz="1000" b="1" dirty="0">
              <a:solidFill>
                <a:srgbClr val="FF0000"/>
              </a:solidFill>
              <a:latin typeface="+mj-ea"/>
            </a:endParaRPr>
          </a:p>
          <a:p>
            <a:r>
              <a:rPr lang="ja-JP" altLang="ja-JP" sz="1000" b="1" dirty="0">
                <a:solidFill>
                  <a:srgbClr val="FF0000"/>
                </a:solidFill>
                <a:latin typeface="+mj-ea"/>
              </a:rPr>
              <a:t>・本機能</a:t>
            </a:r>
            <a:r>
              <a:rPr lang="ja-JP" altLang="en-US" sz="1000" b="1" dirty="0">
                <a:solidFill>
                  <a:srgbClr val="FF0000"/>
                </a:solidFill>
                <a:latin typeface="+mj-ea"/>
              </a:rPr>
              <a:t>で</a:t>
            </a:r>
            <a:r>
              <a:rPr lang="ja-JP" altLang="ja-JP" sz="1000" b="1" dirty="0">
                <a:solidFill>
                  <a:srgbClr val="FF0000"/>
                </a:solidFill>
                <a:latin typeface="+mj-ea"/>
              </a:rPr>
              <a:t>回答をする場合、個々人の回答状況をシステム</a:t>
            </a:r>
            <a:r>
              <a:rPr lang="ja-JP" altLang="ja-JP" sz="1000" b="1" dirty="0" smtClean="0">
                <a:solidFill>
                  <a:srgbClr val="FF0000"/>
                </a:solidFill>
                <a:latin typeface="+mj-ea"/>
              </a:rPr>
              <a:t>で確認</a:t>
            </a:r>
            <a:r>
              <a:rPr lang="ja-JP" altLang="ja-JP" sz="1000" b="1" dirty="0">
                <a:solidFill>
                  <a:srgbClr val="FF0000"/>
                </a:solidFill>
                <a:latin typeface="+mj-ea"/>
              </a:rPr>
              <a:t>することはできません。</a:t>
            </a:r>
            <a:endParaRPr lang="en-US" altLang="ja-JP" sz="1000" b="1" dirty="0">
              <a:solidFill>
                <a:srgbClr val="FF0000"/>
              </a:solidFill>
              <a:latin typeface="+mj-ea"/>
            </a:endParaRPr>
          </a:p>
          <a:p>
            <a:endParaRPr lang="ja-JP" altLang="ja-JP" sz="1000" b="1" dirty="0">
              <a:solidFill>
                <a:srgbClr val="FF0000"/>
              </a:solidFill>
              <a:latin typeface="+mj-ea"/>
            </a:endParaRPr>
          </a:p>
          <a:p>
            <a:r>
              <a:rPr lang="ja-JP" altLang="ja-JP" sz="1000" b="1" dirty="0">
                <a:solidFill>
                  <a:srgbClr val="FF0000"/>
                </a:solidFill>
                <a:latin typeface="+mj-ea"/>
              </a:rPr>
              <a:t>・本機能からの回答は、</a:t>
            </a:r>
            <a:r>
              <a:rPr lang="en-US" altLang="ja-JP" sz="1000" b="1" dirty="0">
                <a:solidFill>
                  <a:srgbClr val="FF0000"/>
                </a:solidFill>
                <a:latin typeface="+mj-ea"/>
              </a:rPr>
              <a:t>WEB</a:t>
            </a:r>
            <a:r>
              <a:rPr lang="ja-JP" altLang="ja-JP" sz="1000" b="1" dirty="0">
                <a:solidFill>
                  <a:srgbClr val="FF0000"/>
                </a:solidFill>
                <a:latin typeface="+mj-ea"/>
              </a:rPr>
              <a:t>回答者人数としてカウントされます。</a:t>
            </a:r>
          </a:p>
          <a:p>
            <a:r>
              <a:rPr lang="ja-JP" altLang="ja-JP" sz="1000" b="1" dirty="0">
                <a:solidFill>
                  <a:srgbClr val="FF0000"/>
                </a:solidFill>
                <a:latin typeface="+mj-ea"/>
              </a:rPr>
              <a:t>　</a:t>
            </a:r>
            <a:r>
              <a:rPr lang="en-US" altLang="ja-JP" sz="1000" b="1" dirty="0">
                <a:solidFill>
                  <a:srgbClr val="FF0000"/>
                </a:solidFill>
                <a:latin typeface="+mj-ea"/>
              </a:rPr>
              <a:t>WEB</a:t>
            </a:r>
            <a:r>
              <a:rPr lang="ja-JP" altLang="ja-JP" sz="1000" b="1" dirty="0">
                <a:solidFill>
                  <a:srgbClr val="FF0000"/>
                </a:solidFill>
                <a:latin typeface="+mj-ea"/>
              </a:rPr>
              <a:t>回答者数の合計が上限に達した</a:t>
            </a:r>
            <a:r>
              <a:rPr lang="ja-JP" altLang="en-US" sz="1000" b="1" dirty="0">
                <a:solidFill>
                  <a:srgbClr val="FF0000"/>
                </a:solidFill>
                <a:latin typeface="+mj-ea"/>
              </a:rPr>
              <a:t>場合、</a:t>
            </a:r>
            <a:r>
              <a:rPr lang="ja-JP" altLang="ja-JP" sz="1000" b="1" dirty="0">
                <a:solidFill>
                  <a:srgbClr val="FF0000"/>
                </a:solidFill>
                <a:latin typeface="+mj-ea"/>
              </a:rPr>
              <a:t>回答画面</a:t>
            </a:r>
            <a:r>
              <a:rPr lang="ja-JP" altLang="ja-JP" sz="1000" b="1" dirty="0" smtClean="0">
                <a:solidFill>
                  <a:srgbClr val="FF0000"/>
                </a:solidFill>
                <a:latin typeface="+mj-ea"/>
              </a:rPr>
              <a:t>にログイン</a:t>
            </a:r>
            <a:r>
              <a:rPr lang="ja-JP" altLang="ja-JP" sz="1000" b="1" dirty="0">
                <a:solidFill>
                  <a:srgbClr val="FF0000"/>
                </a:solidFill>
                <a:latin typeface="+mj-ea"/>
              </a:rPr>
              <a:t>できなくなります</a:t>
            </a:r>
            <a:r>
              <a:rPr lang="ja-JP" altLang="en-US" sz="1000" b="1" dirty="0">
                <a:solidFill>
                  <a:srgbClr val="FF0000"/>
                </a:solidFill>
                <a:latin typeface="+mj-ea"/>
              </a:rPr>
              <a:t>。</a:t>
            </a:r>
            <a:endParaRPr lang="en-US" altLang="ja-JP" sz="1000" b="1" dirty="0">
              <a:solidFill>
                <a:srgbClr val="FF0000"/>
              </a:solidFill>
              <a:latin typeface="+mj-ea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476672" y="6562235"/>
            <a:ext cx="5911743" cy="338554"/>
          </a:xfrm>
          <a:prstGeom prst="rect">
            <a:avLst/>
          </a:prstGeom>
          <a:solidFill>
            <a:srgbClr val="FF0000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600" b="1" dirty="0" smtClean="0">
                <a:solidFill>
                  <a:schemeClr val="bg1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【</a:t>
            </a:r>
            <a:r>
              <a:rPr kumimoji="1" lang="ja-JP" altLang="en-US" sz="1600" b="1" dirty="0" smtClean="0">
                <a:solidFill>
                  <a:schemeClr val="bg1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配布</a:t>
            </a:r>
            <a:r>
              <a:rPr lang="ja-JP" altLang="en-US" sz="1600" b="1" dirty="0" smtClean="0">
                <a:solidFill>
                  <a:schemeClr val="bg1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に関する注意事項</a:t>
            </a:r>
            <a:r>
              <a:rPr kumimoji="1" lang="en-US" altLang="ja-JP" sz="1600" b="1" dirty="0" smtClean="0">
                <a:solidFill>
                  <a:schemeClr val="bg1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】</a:t>
            </a:r>
            <a:endParaRPr kumimoji="1" lang="ja-JP" altLang="en-US" sz="1600" b="1" dirty="0">
              <a:solidFill>
                <a:schemeClr val="bg1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5" name="二等辺三角形 4"/>
          <p:cNvSpPr/>
          <p:nvPr/>
        </p:nvSpPr>
        <p:spPr>
          <a:xfrm rot="10800000">
            <a:off x="2929665" y="5496032"/>
            <a:ext cx="1008112" cy="212464"/>
          </a:xfrm>
          <a:prstGeom prst="triangl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91624" y="5725869"/>
            <a:ext cx="54841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 u="sng" dirty="0" smtClean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配布資料は一度プリントアウトし</a:t>
            </a:r>
            <a:endParaRPr lang="en-US" altLang="ja-JP" b="1" u="sng" dirty="0" smtClean="0">
              <a:solidFill>
                <a:srgbClr val="FF0000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 algn="ctr"/>
            <a:r>
              <a:rPr lang="en-US" altLang="ja-JP" b="1" u="sng" dirty="0" smtClean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QR</a:t>
            </a:r>
            <a:r>
              <a:rPr lang="ja-JP" altLang="en-US" b="1" u="sng" dirty="0" smtClean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コードが読み込めることを確認してから配布してください。</a:t>
            </a:r>
            <a:endParaRPr kumimoji="1" lang="ja-JP" altLang="en-US" b="1" u="sng" dirty="0">
              <a:solidFill>
                <a:srgbClr val="FF0000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94635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/>
          <p:cNvSpPr txBox="1"/>
          <p:nvPr/>
        </p:nvSpPr>
        <p:spPr>
          <a:xfrm>
            <a:off x="981126" y="1043608"/>
            <a:ext cx="50401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この</a:t>
            </a:r>
            <a:r>
              <a:rPr lang="ja-JP" altLang="en-US" sz="1200" dirty="0"/>
              <a:t>サーベイは</a:t>
            </a:r>
            <a:r>
              <a:rPr lang="ja-JP" altLang="en-US" sz="1200" dirty="0" smtClean="0"/>
              <a:t>、会社</a:t>
            </a:r>
            <a:r>
              <a:rPr lang="ja-JP" altLang="en-US" sz="1200" dirty="0"/>
              <a:t>（組織）の現状を把握するために実施いたします。</a:t>
            </a:r>
            <a:r>
              <a:rPr lang="ja-JP" altLang="en-US" sz="1200" dirty="0" smtClean="0"/>
              <a:t/>
            </a:r>
            <a:br>
              <a:rPr lang="ja-JP" altLang="en-US" sz="1200" dirty="0" smtClean="0"/>
            </a:br>
            <a:r>
              <a:rPr lang="ja-JP" altLang="en-US" sz="1200" dirty="0"/>
              <a:t>お忙しいこととは存じますが、ご協力の程、どうぞよろしくお願いいたします</a:t>
            </a:r>
            <a:r>
              <a:rPr lang="ja-JP" altLang="en-US" sz="1200" dirty="0" smtClean="0"/>
              <a:t>。</a:t>
            </a:r>
            <a:endParaRPr kumimoji="1" lang="ja-JP" altLang="en-US" sz="12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9442" y="-36512"/>
            <a:ext cx="6848558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■</a:t>
            </a:r>
            <a:r>
              <a:rPr lang="ja-JP" altLang="en-US" sz="14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■■■■■■■■■■■■■■■■■■■■■■■■■■■■■■■■■</a:t>
            </a:r>
            <a:r>
              <a:rPr lang="ja-JP" altLang="en-US" sz="140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■</a:t>
            </a:r>
            <a:br>
              <a:rPr lang="ja-JP" altLang="en-US" sz="140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</a:br>
            <a:endParaRPr lang="en-US" altLang="ja-JP" sz="800" dirty="0" smtClean="0"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 algn="ctr"/>
            <a:r>
              <a:rPr lang="en-US" altLang="ja-JP" b="1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『</a:t>
            </a:r>
            <a:r>
              <a:rPr lang="ja-JP" altLang="en-US" b="1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組織診断サーベイ</a:t>
            </a:r>
            <a:r>
              <a:rPr lang="en-US" altLang="ja-JP" b="1" dirty="0">
                <a:latin typeface="MS UI Gothic" panose="020B0600070205080204" pitchFamily="50" charset="-128"/>
                <a:ea typeface="MS UI Gothic" panose="020B0600070205080204" pitchFamily="50" charset="-128"/>
              </a:rPr>
              <a:t>』</a:t>
            </a:r>
            <a:r>
              <a:rPr lang="ja-JP" altLang="en-US" b="1" dirty="0">
                <a:latin typeface="MS UI Gothic" panose="020B0600070205080204" pitchFamily="50" charset="-128"/>
                <a:ea typeface="MS UI Gothic" panose="020B0600070205080204" pitchFamily="50" charset="-128"/>
              </a:rPr>
              <a:t>ご回答の</a:t>
            </a:r>
            <a:r>
              <a:rPr lang="ja-JP" altLang="en-US" b="1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お願い</a:t>
            </a:r>
            <a:endParaRPr lang="en-US" altLang="ja-JP" b="1" dirty="0"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 algn="ctr"/>
            <a:r>
              <a:rPr lang="ja-JP" altLang="en-US" sz="80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/>
            </a:r>
            <a:br>
              <a:rPr lang="ja-JP" altLang="en-US" sz="80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</a:br>
            <a:r>
              <a:rPr lang="ja-JP" altLang="en-US" sz="140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■</a:t>
            </a:r>
            <a:r>
              <a:rPr lang="ja-JP" altLang="en-US" sz="14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■■■■■■■■■■■■■■■■■■■■■■■■■■■■■■■■■</a:t>
            </a:r>
            <a:r>
              <a:rPr lang="ja-JP" altLang="en-US" sz="140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■</a:t>
            </a:r>
            <a:endParaRPr kumimoji="1" lang="ja-JP" altLang="en-US" sz="1400" dirty="0"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548680" y="1577281"/>
            <a:ext cx="5760640" cy="864096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b="1" dirty="0" smtClean="0">
                <a:solidFill>
                  <a:schemeClr val="tx1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【</a:t>
            </a:r>
            <a:r>
              <a:rPr kumimoji="1" lang="ja-JP" altLang="en-US" sz="2400" b="1" dirty="0" smtClean="0">
                <a:solidFill>
                  <a:schemeClr val="tx1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　回答期間　</a:t>
            </a:r>
            <a:r>
              <a:rPr kumimoji="1" lang="en-US" altLang="ja-JP" sz="2400" b="1" dirty="0" smtClean="0">
                <a:solidFill>
                  <a:schemeClr val="tx1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】</a:t>
            </a:r>
          </a:p>
          <a:p>
            <a:pPr algn="ctr"/>
            <a:r>
              <a:rPr lang="ja-JP" altLang="en-US" sz="2400" dirty="0" smtClean="0">
                <a:solidFill>
                  <a:schemeClr val="tx1"/>
                </a:solidFill>
              </a:rPr>
              <a:t>●月●日●時　～ 　</a:t>
            </a:r>
            <a:r>
              <a:rPr lang="ja-JP" altLang="en-US" sz="2400" dirty="0">
                <a:solidFill>
                  <a:schemeClr val="tx1"/>
                </a:solidFill>
              </a:rPr>
              <a:t>●</a:t>
            </a:r>
            <a:r>
              <a:rPr lang="ja-JP" altLang="en-US" sz="2400" dirty="0" smtClean="0">
                <a:solidFill>
                  <a:schemeClr val="tx1"/>
                </a:solidFill>
              </a:rPr>
              <a:t>月</a:t>
            </a:r>
            <a:r>
              <a:rPr lang="ja-JP" altLang="en-US" sz="2400" dirty="0">
                <a:solidFill>
                  <a:schemeClr val="tx1"/>
                </a:solidFill>
              </a:rPr>
              <a:t>●</a:t>
            </a:r>
            <a:r>
              <a:rPr lang="ja-JP" altLang="en-US" sz="2400" dirty="0" smtClean="0">
                <a:solidFill>
                  <a:schemeClr val="tx1"/>
                </a:solidFill>
              </a:rPr>
              <a:t>日●時</a:t>
            </a:r>
            <a:endParaRPr kumimoji="1" lang="ja-JP" altLang="en-US" sz="2400" b="1" dirty="0">
              <a:solidFill>
                <a:schemeClr val="tx1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476672" y="8217113"/>
            <a:ext cx="603723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0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※</a:t>
            </a:r>
            <a:r>
              <a:rPr lang="ja-JP" altLang="en-US" sz="100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本サーベイ</a:t>
            </a:r>
            <a:r>
              <a:rPr lang="ja-JP" altLang="en-US" sz="10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は、無記名調査です</a:t>
            </a:r>
            <a:r>
              <a:rPr lang="ja-JP" altLang="en-US" sz="100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。ご回答</a:t>
            </a:r>
            <a:r>
              <a:rPr lang="ja-JP" altLang="en-US" sz="10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は株式会社リンクアンドモチベーションにより統計的に分析処理いたします。</a:t>
            </a:r>
            <a:r>
              <a:rPr lang="ja-JP" altLang="en-US" sz="100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/>
            </a:r>
            <a:br>
              <a:rPr lang="ja-JP" altLang="en-US" sz="100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</a:br>
            <a:r>
              <a:rPr lang="ja-JP" altLang="en-US" sz="10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　</a:t>
            </a:r>
            <a:r>
              <a:rPr lang="ja-JP" altLang="en-US" sz="100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　回答者</a:t>
            </a:r>
            <a:r>
              <a:rPr lang="ja-JP" altLang="en-US" sz="10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個人のご回答内容</a:t>
            </a:r>
            <a:r>
              <a:rPr lang="ja-JP" altLang="en-US" sz="100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を開示</a:t>
            </a:r>
            <a:r>
              <a:rPr lang="ja-JP" altLang="en-US" sz="10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することは一切</a:t>
            </a:r>
            <a:r>
              <a:rPr lang="ja-JP" altLang="en-US" sz="100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ございません。</a:t>
            </a:r>
            <a:br>
              <a:rPr lang="ja-JP" altLang="en-US" sz="100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</a:br>
            <a:r>
              <a:rPr lang="ja-JP" altLang="en-US" sz="100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/>
            </a:r>
            <a:br>
              <a:rPr lang="ja-JP" altLang="en-US" sz="100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</a:br>
            <a:r>
              <a:rPr lang="ja-JP" altLang="en-US" sz="100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　　▼問い合わせ先（貴社ご担当者様）：●●＠●●</a:t>
            </a:r>
            <a:endParaRPr lang="en-US" altLang="ja-JP" sz="1000" dirty="0"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980728" y="2612938"/>
            <a:ext cx="4884671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b="1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■</a:t>
            </a:r>
            <a:r>
              <a:rPr lang="ja-JP" altLang="en-US" sz="1600" b="1" dirty="0">
                <a:latin typeface="MS UI Gothic" panose="020B0600070205080204" pitchFamily="50" charset="-128"/>
                <a:ea typeface="MS UI Gothic" panose="020B0600070205080204" pitchFamily="50" charset="-128"/>
              </a:rPr>
              <a:t>回答の</a:t>
            </a:r>
            <a:r>
              <a:rPr lang="ja-JP" altLang="en-US" sz="1600" b="1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手順</a:t>
            </a:r>
            <a:endParaRPr lang="en-US" altLang="ja-JP" sz="1600" b="1" dirty="0"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r>
              <a:rPr lang="ja-JP" altLang="en-US" sz="50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/>
            </a:r>
            <a:br>
              <a:rPr lang="ja-JP" altLang="en-US" sz="50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</a:br>
            <a:r>
              <a:rPr lang="en-US" altLang="ja-JP" sz="12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1. </a:t>
            </a:r>
            <a:r>
              <a:rPr lang="ja-JP" altLang="en-US" sz="12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以下の</a:t>
            </a:r>
            <a:r>
              <a:rPr lang="en-US" altLang="ja-JP" sz="120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URL</a:t>
            </a:r>
            <a:r>
              <a:rPr lang="ja-JP" altLang="en-US" sz="120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又は</a:t>
            </a:r>
            <a:r>
              <a:rPr lang="en-US" altLang="ja-JP" sz="120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QR</a:t>
            </a:r>
            <a:r>
              <a:rPr lang="ja-JP" altLang="en-US" sz="120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コードを読み込み、回答画面へログインしてください。</a:t>
            </a:r>
            <a:endParaRPr lang="en-US" altLang="ja-JP" sz="1200" dirty="0" smtClean="0"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r>
              <a:rPr lang="en-US" altLang="ja-JP" sz="12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2</a:t>
            </a:r>
            <a:r>
              <a:rPr lang="en-US" altLang="ja-JP" sz="120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. </a:t>
            </a:r>
            <a:r>
              <a:rPr lang="ja-JP" altLang="en-US" sz="120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ログイン後はサーベイに関する</a:t>
            </a:r>
            <a:r>
              <a:rPr lang="ja-JP" altLang="en-US" sz="12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説明</a:t>
            </a:r>
            <a:r>
              <a:rPr lang="ja-JP" altLang="en-US" sz="1200" dirty="0" smtClean="0">
                <a:latin typeface="MS UI Gothic" panose="020B0600070205080204" pitchFamily="50" charset="-128"/>
                <a:ea typeface="MS UI Gothic" panose="020B0600070205080204" pitchFamily="50" charset="-128"/>
              </a:rPr>
              <a:t>をよく読み、必ず最後までご回答ください。</a:t>
            </a:r>
            <a:endParaRPr lang="en-US" altLang="ja-JP" sz="1200" dirty="0" smtClean="0"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653549" y="6069065"/>
            <a:ext cx="5511755" cy="2004032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 wrap="square" lIns="360000" tIns="72000" rIns="360000" bIns="72000" rtlCol="0">
            <a:noAutofit/>
          </a:bodyPr>
          <a:lstStyle/>
          <a:p>
            <a:r>
              <a:rPr lang="ja-JP" altLang="en-US" sz="1400" b="1" dirty="0" smtClean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・「</a:t>
            </a:r>
            <a:r>
              <a:rPr lang="en-US" altLang="ja-JP" sz="1400" b="1" dirty="0" smtClean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『</a:t>
            </a:r>
            <a:r>
              <a:rPr lang="ja-JP" altLang="en-US" sz="1400" b="1" dirty="0" smtClean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エンプロイーエンゲージメントサーベイ</a:t>
            </a:r>
            <a:r>
              <a:rPr lang="en-US" altLang="ja-JP" sz="1400" b="1" dirty="0" smtClean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』</a:t>
            </a:r>
            <a:r>
              <a:rPr lang="ja-JP" altLang="en-US" sz="1400" b="1" dirty="0" smtClean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ご回答のお願い」を</a:t>
            </a:r>
            <a:endParaRPr lang="en-US" altLang="ja-JP" sz="1400" b="1" dirty="0" smtClean="0">
              <a:solidFill>
                <a:srgbClr val="FF0000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r>
              <a:rPr lang="ja-JP" altLang="en-US" sz="1400" b="1" dirty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　</a:t>
            </a:r>
            <a:r>
              <a:rPr lang="ja-JP" altLang="en-US" sz="1400" b="1" dirty="0" smtClean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個別</a:t>
            </a:r>
            <a:r>
              <a:rPr lang="ja-JP" altLang="en-US" sz="1400" b="1" dirty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に</a:t>
            </a:r>
            <a:r>
              <a:rPr lang="ja-JP" altLang="en-US" sz="1400" b="1" dirty="0" smtClean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メールで受信されている方は上記</a:t>
            </a:r>
            <a:r>
              <a:rPr lang="en-US" altLang="ja-JP" sz="1400" b="1" dirty="0" smtClean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URL</a:t>
            </a:r>
            <a:r>
              <a:rPr lang="ja-JP" altLang="en-US" sz="1400" b="1" dirty="0" smtClean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および</a:t>
            </a:r>
            <a:r>
              <a:rPr lang="en-US" altLang="ja-JP" sz="1400" b="1" dirty="0" smtClean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QR</a:t>
            </a:r>
            <a:r>
              <a:rPr lang="ja-JP" altLang="en-US" sz="1400" b="1" dirty="0" smtClean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コードからの</a:t>
            </a:r>
            <a:endParaRPr lang="en-US" altLang="ja-JP" sz="1400" b="1" dirty="0" smtClean="0">
              <a:solidFill>
                <a:srgbClr val="FF0000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r>
              <a:rPr lang="ja-JP" altLang="en-US" sz="1400" b="1" dirty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　</a:t>
            </a:r>
            <a:r>
              <a:rPr lang="ja-JP" altLang="en-US" sz="1400" b="1" dirty="0" smtClean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回答は絶対に行わないでください。</a:t>
            </a:r>
            <a:endParaRPr lang="en-US" altLang="ja-JP" sz="1400" b="1" dirty="0" smtClean="0">
              <a:solidFill>
                <a:srgbClr val="FF0000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endParaRPr lang="en-US" altLang="ja-JP" sz="1400" dirty="0" smtClean="0">
              <a:solidFill>
                <a:srgbClr val="FF0000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r>
              <a:rPr lang="ja-JP" altLang="en-US" sz="1400" b="1" dirty="0" smtClean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・回答は</a:t>
            </a:r>
            <a:r>
              <a:rPr lang="en-US" altLang="ja-JP" sz="2400" b="1" u="sng" dirty="0" smtClean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1</a:t>
            </a:r>
            <a:r>
              <a:rPr lang="ja-JP" altLang="en-US" sz="2400" b="1" u="sng" dirty="0" smtClean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人</a:t>
            </a:r>
            <a:r>
              <a:rPr lang="en-US" altLang="ja-JP" sz="2400" b="1" u="sng" dirty="0" smtClean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1</a:t>
            </a:r>
            <a:r>
              <a:rPr lang="ja-JP" altLang="en-US" sz="2400" b="1" u="sng" dirty="0" smtClean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回限り</a:t>
            </a:r>
            <a:r>
              <a:rPr lang="ja-JP" altLang="en-US" sz="1400" b="1" dirty="0" smtClean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を厳守し、必ず最後までご回答ください。</a:t>
            </a:r>
            <a:endParaRPr lang="en-US" altLang="ja-JP" sz="1400" b="1" dirty="0" smtClean="0">
              <a:solidFill>
                <a:srgbClr val="FF0000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endParaRPr lang="en-US" altLang="ja-JP" sz="1400" b="1" dirty="0" smtClean="0">
              <a:solidFill>
                <a:srgbClr val="FF0000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r>
              <a:rPr lang="ja-JP" altLang="en-US" sz="1400" b="1" dirty="0" smtClean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・</a:t>
            </a:r>
            <a:r>
              <a:rPr lang="ja-JP" altLang="en-US" sz="1400" b="1" dirty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回答の所要時間は</a:t>
            </a:r>
            <a:r>
              <a:rPr lang="ja-JP" altLang="en-US" sz="1400" b="1" dirty="0" smtClean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約</a:t>
            </a:r>
            <a:r>
              <a:rPr lang="en-US" altLang="ja-JP" sz="1400" b="1" dirty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20</a:t>
            </a:r>
            <a:r>
              <a:rPr lang="ja-JP" altLang="en-US" sz="1400" b="1" dirty="0" smtClean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分です。途中保存はできませんので</a:t>
            </a:r>
            <a:endParaRPr lang="en-US" altLang="ja-JP" sz="1400" b="1" dirty="0" smtClean="0">
              <a:solidFill>
                <a:srgbClr val="FF0000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r>
              <a:rPr lang="ja-JP" altLang="en-US" sz="1400" b="1" dirty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　</a:t>
            </a:r>
            <a:r>
              <a:rPr lang="ja-JP" altLang="en-US" sz="1400" b="1" dirty="0" smtClean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余裕をもって回答を開始してください。</a:t>
            </a:r>
            <a:endParaRPr kumimoji="1" lang="ja-JP" altLang="en-US" sz="1400" b="1" dirty="0">
              <a:solidFill>
                <a:srgbClr val="FF0000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53549" y="5735014"/>
            <a:ext cx="5511755" cy="338554"/>
          </a:xfrm>
          <a:prstGeom prst="rect">
            <a:avLst/>
          </a:prstGeom>
          <a:solidFill>
            <a:srgbClr val="FF0000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600" b="1" dirty="0" smtClean="0">
                <a:solidFill>
                  <a:schemeClr val="bg1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【</a:t>
            </a:r>
            <a:r>
              <a:rPr lang="ja-JP" altLang="en-US" sz="1600" b="1" dirty="0" smtClean="0">
                <a:solidFill>
                  <a:schemeClr val="bg1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回答に関する注意事項</a:t>
            </a:r>
            <a:r>
              <a:rPr kumimoji="1" lang="en-US" altLang="ja-JP" sz="1600" b="1" dirty="0" smtClean="0">
                <a:solidFill>
                  <a:schemeClr val="bg1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】</a:t>
            </a:r>
            <a:endParaRPr kumimoji="1" lang="ja-JP" altLang="en-US" sz="1600" b="1" dirty="0">
              <a:solidFill>
                <a:schemeClr val="bg1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2708920" y="3546945"/>
            <a:ext cx="1440160" cy="1545906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bg1">
                    <a:lumMod val="65000"/>
                  </a:schemeClr>
                </a:solidFill>
              </a:rPr>
              <a:t>QR</a:t>
            </a:r>
            <a:r>
              <a:rPr kumimoji="1" lang="ja-JP" altLang="en-US" dirty="0" smtClean="0">
                <a:solidFill>
                  <a:schemeClr val="bg1">
                    <a:lumMod val="65000"/>
                  </a:schemeClr>
                </a:solidFill>
              </a:rPr>
              <a:t>コード</a:t>
            </a:r>
            <a:endParaRPr kumimoji="1" lang="en-US" altLang="ja-JP" dirty="0" smtClean="0">
              <a:solidFill>
                <a:schemeClr val="bg1">
                  <a:lumMod val="65000"/>
                </a:schemeClr>
              </a:solidFill>
            </a:endParaRPr>
          </a:p>
          <a:p>
            <a:pPr algn="ctr"/>
            <a:r>
              <a:rPr lang="ja-JP" altLang="en-US" dirty="0" smtClean="0">
                <a:solidFill>
                  <a:schemeClr val="bg1">
                    <a:lumMod val="65000"/>
                  </a:schemeClr>
                </a:solidFill>
              </a:rPr>
              <a:t>貼付位置</a:t>
            </a:r>
            <a:endParaRPr kumimoji="1" lang="ja-JP" alt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548680" y="5220072"/>
            <a:ext cx="5760640" cy="418430"/>
          </a:xfrm>
          <a:prstGeom prst="rect">
            <a:avLst/>
          </a:prstGeom>
          <a:solidFill>
            <a:schemeClr val="bg1"/>
          </a:solidFill>
          <a:ln w="635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 smtClean="0">
                <a:solidFill>
                  <a:schemeClr val="tx1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ここに</a:t>
            </a:r>
            <a:r>
              <a:rPr kumimoji="1" lang="en-US" altLang="ja-JP" sz="1200" b="1" dirty="0" smtClean="0">
                <a:solidFill>
                  <a:schemeClr val="tx1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DOC</a:t>
            </a:r>
            <a:r>
              <a:rPr lang="ja-JP" altLang="en-US" sz="1200" b="1" dirty="0" smtClean="0">
                <a:solidFill>
                  <a:schemeClr val="tx1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「その他」▶「アドレスがない方のログイン画面」</a:t>
            </a:r>
            <a:r>
              <a:rPr kumimoji="1" lang="ja-JP" altLang="en-US" sz="1200" b="1" dirty="0" smtClean="0">
                <a:solidFill>
                  <a:schemeClr val="tx1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に記載されている</a:t>
            </a:r>
            <a:endParaRPr kumimoji="1" lang="en-US" altLang="ja-JP" sz="1200" b="1" dirty="0" smtClean="0">
              <a:solidFill>
                <a:schemeClr val="tx1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 algn="ctr"/>
            <a:r>
              <a:rPr kumimoji="1" lang="en-US" altLang="ja-JP" sz="1200" b="1" dirty="0" smtClean="0">
                <a:solidFill>
                  <a:schemeClr val="tx1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URL</a:t>
            </a:r>
            <a:r>
              <a:rPr lang="ja-JP" altLang="en-US" sz="1200" b="1" dirty="0" smtClean="0">
                <a:solidFill>
                  <a:schemeClr val="tx1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をコピーして貼り付けてください</a:t>
            </a:r>
            <a:endParaRPr kumimoji="1" lang="ja-JP" altLang="en-US" sz="1200" b="1" dirty="0">
              <a:solidFill>
                <a:schemeClr val="tx1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83622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7138</TotalTime>
  <Words>296</Words>
  <Application>Microsoft Office PowerPoint</Application>
  <PresentationFormat>画面に合わせる (4:3)</PresentationFormat>
  <Paragraphs>59</Paragraphs>
  <Slides>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中村 美穂</dc:creator>
  <cp:lastModifiedBy>中村 美穂</cp:lastModifiedBy>
  <cp:revision>22</cp:revision>
  <cp:lastPrinted>2018-02-09T07:17:23Z</cp:lastPrinted>
  <dcterms:created xsi:type="dcterms:W3CDTF">2018-02-08T01:26:57Z</dcterms:created>
  <dcterms:modified xsi:type="dcterms:W3CDTF">2019-04-12T05:05:56Z</dcterms:modified>
</cp:coreProperties>
</file>